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4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x="18288000" cy="10287000"/>
  <p:notesSz cx="6858000" cy="9144000"/>
  <p:embeddedFontLst>
    <p:embeddedFont>
      <p:font typeface="Arial Bold" charset="1" panose="020B0704020202020204"/>
      <p:regular r:id="rId44"/>
    </p:embeddedFont>
    <p:embeddedFont>
      <p:font typeface="Arial" charset="1" panose="020B0604020202020204"/>
      <p:regular r:id="rId45"/>
    </p:embeddedFont>
    <p:embeddedFont>
      <p:font typeface="TT Rounds Condensed Bold" charset="1" panose="02000806030000020003"/>
      <p:regular r:id="rId46"/>
    </p:embeddedFont>
    <p:embeddedFont>
      <p:font typeface="TT Rounds Condensed" charset="1" panose="02000506030000020003"/>
      <p:regular r:id="rId47"/>
    </p:embeddedFont>
    <p:embeddedFont>
      <p:font typeface="DejaVu Serif Bold" charset="1" panose="02060803050605020204"/>
      <p:regular r:id="rId48"/>
    </p:embeddedFont>
    <p:embeddedFont>
      <p:font typeface="Arial Nova Bold" charset="1" panose="020B0804020202020204"/>
      <p:regular r:id="rId52"/>
    </p:embeddedFont>
    <p:embeddedFont>
      <p:font typeface="Arial Nova" charset="1" panose="020B0504020202020204"/>
      <p:regular r:id="rId53"/>
    </p:embeddedFont>
    <p:embeddedFont>
      <p:font typeface="Calibri (MS)" charset="1" panose="020F0502020204030204"/>
      <p:regular r:id="rId54"/>
    </p:embeddedFont>
    <p:embeddedFont>
      <p:font typeface="Calibri (MS) Bold" charset="1" panose="020F0702030404030204"/>
      <p:regular r:id="rId55"/>
    </p:embeddedFont>
    <p:embeddedFont>
      <p:font typeface="Times New Roman" charset="1" panose="02020603050405020304"/>
      <p:regular r:id="rId58"/>
    </p:embeddedFont>
    <p:embeddedFont>
      <p:font typeface="Arial Italics" charset="1" panose="020B0604020202090204"/>
      <p:regular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fonts/font48.fntdata" Type="http://schemas.openxmlformats.org/officeDocument/2006/relationships/font"/><Relationship Id="rId49" Target="notesMasters/notesMaster1.xml" Type="http://schemas.openxmlformats.org/officeDocument/2006/relationships/notesMaster"/><Relationship Id="rId5" Target="tableStyles.xml" Type="http://schemas.openxmlformats.org/officeDocument/2006/relationships/tableStyles"/><Relationship Id="rId50" Target="theme/theme2.xml" Type="http://schemas.openxmlformats.org/officeDocument/2006/relationships/theme"/><Relationship Id="rId51" Target="notesSlides/notesSlide1.xml" Type="http://schemas.openxmlformats.org/officeDocument/2006/relationships/notesSlide"/><Relationship Id="rId52" Target="fonts/font52.fntdata" Type="http://schemas.openxmlformats.org/officeDocument/2006/relationships/font"/><Relationship Id="rId53" Target="fonts/font53.fntdata" Type="http://schemas.openxmlformats.org/officeDocument/2006/relationships/font"/><Relationship Id="rId54" Target="fonts/font54.fntdata" Type="http://schemas.openxmlformats.org/officeDocument/2006/relationships/font"/><Relationship Id="rId55" Target="fonts/font55.fntdata" Type="http://schemas.openxmlformats.org/officeDocument/2006/relationships/font"/><Relationship Id="rId56" Target="notesSlides/notesSlide2.xml" Type="http://schemas.openxmlformats.org/officeDocument/2006/relationships/notesSlide"/><Relationship Id="rId57" Target="notesSlides/notesSlide3.xml" Type="http://schemas.openxmlformats.org/officeDocument/2006/relationships/notesSlide"/><Relationship Id="rId58" Target="fonts/font58.fntdata" Type="http://schemas.openxmlformats.org/officeDocument/2006/relationships/font"/><Relationship Id="rId59" Target="fonts/font59.fntdata" Type="http://schemas.openxmlformats.org/officeDocument/2006/relationships/font"/><Relationship Id="rId6" Target="slides/slide1.xml" Type="http://schemas.openxmlformats.org/officeDocument/2006/relationships/slide"/><Relationship Id="rId60" Target="notesSlides/notesSlide4.xml" Type="http://schemas.openxmlformats.org/officeDocument/2006/relationships/note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 Id="rId4" Target="../media/image8.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 Id="rId4" Target="https://international.deu.edu.tr/erasmus-k131/" TargetMode="External" Type="http://schemas.openxmlformats.org/officeDocument/2006/relationships/hyperlink"/><Relationship Id="rId5" Target="../media/image8.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 Id="rId4" Target="../media/image9.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 Id="rId4" Target="mailto:erasmus@deu.edu.tr" TargetMode="External" Type="http://schemas.openxmlformats.org/officeDocument/2006/relationships/hyperlink"/><Relationship Id="rId5" Target="../media/image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 Id="rId4" Target="../media/image8.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8.png" Type="http://schemas.openxmlformats.org/officeDocument/2006/relationships/image"/><Relationship Id="rId4" Target="../media/image5.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 Id="rId4" Target="../media/image8.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8.png" Type="http://schemas.openxmlformats.org/officeDocument/2006/relationships/image"/><Relationship Id="rId4" Target="../media/image5.jpeg" Type="http://schemas.openxmlformats.org/officeDocument/2006/relationships/image"/><Relationship Id="rId5" Target="mailto:erasmus@deu.edu.tr" TargetMode="External" Type="http://schemas.openxmlformats.org/officeDocument/2006/relationships/hyperlink"/></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 Id="rId4" Target="../media/image8.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png" Type="http://schemas.openxmlformats.org/officeDocument/2006/relationships/image"/><Relationship Id="rId4" Target="../media/image5.jpeg" Type="http://schemas.openxmlformats.org/officeDocument/2006/relationships/image"/><Relationship Id="rId5" Target="../media/image8.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 Id="rId4" Target="../media/image8.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ailto:erasmus@deu.edu.tr" TargetMode="External" Type="http://schemas.openxmlformats.org/officeDocument/2006/relationships/hyperlink"/><Relationship Id="rId5" Target="../media/image8.png" Type="http://schemas.openxmlformats.org/officeDocument/2006/relationships/image"/><Relationship Id="rId6" Target="../media/image5.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png" Type="http://schemas.openxmlformats.org/officeDocument/2006/relationships/image"/><Relationship Id="rId4" Target="../media/image4.png" Type="http://schemas.openxmlformats.org/officeDocument/2006/relationships/image"/><Relationship Id="rId5" Target="../media/image5.jpeg" Type="http://schemas.openxmlformats.org/officeDocument/2006/relationships/image"/><Relationship Id="rId6" Target="../media/image8.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8.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 Id="rId5" Target="../media/image10.jpe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png" Type="http://schemas.openxmlformats.org/officeDocument/2006/relationships/image"/><Relationship Id="rId4" Target="../media/image4.png" Type="http://schemas.openxmlformats.org/officeDocument/2006/relationships/image"/><Relationship Id="rId5" Target="../media/image5.jpeg" Type="http://schemas.openxmlformats.org/officeDocument/2006/relationships/image"/><Relationship Id="rId6" Target="../media/image8.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 Id="rId5" Target="mailto:erasmus@deu.edu.tr" TargetMode="External" Type="http://schemas.openxmlformats.org/officeDocument/2006/relationships/hyperlink"/></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 Id="rId5" Target="../media/image1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 Id="rId5" Target="mailto:erasmus@deu.edu.tr"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 Id="rId5" Target="https://international.deu.edu.tr/erasmus-k131/"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jpeg" Type="http://schemas.openxmlformats.org/officeDocument/2006/relationships/image"/><Relationship Id="rId5" Target="https://international.deu.edu.tr/erasmus-k131/" TargetMode="External" Type="http://schemas.openxmlformats.org/officeDocument/2006/relationships/hyperlink"/></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5.jpeg" Type="http://schemas.openxmlformats.org/officeDocument/2006/relationships/image"/><Relationship Id="rId5"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198813" y="0"/>
            <a:ext cx="18288000" cy="8687017"/>
          </a:xfrm>
          <a:custGeom>
            <a:avLst/>
            <a:gdLst/>
            <a:ahLst/>
            <a:cxnLst/>
            <a:rect r="r" b="b" t="t" l="l"/>
            <a:pathLst>
              <a:path h="8687017" w="18288000">
                <a:moveTo>
                  <a:pt x="0" y="0"/>
                </a:moveTo>
                <a:lnTo>
                  <a:pt x="18288000" y="0"/>
                </a:lnTo>
                <a:lnTo>
                  <a:pt x="18288000" y="8687017"/>
                </a:lnTo>
                <a:lnTo>
                  <a:pt x="0" y="8687017"/>
                </a:lnTo>
                <a:lnTo>
                  <a:pt x="0" y="0"/>
                </a:lnTo>
                <a:close/>
              </a:path>
            </a:pathLst>
          </a:custGeom>
          <a:blipFill>
            <a:blip r:embed="rId3"/>
            <a:stretch>
              <a:fillRect l="0" t="-2630" r="0" b="-263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208406" y="82402"/>
            <a:ext cx="18288000" cy="1892596"/>
            <a:chOff x="0" y="0"/>
            <a:chExt cx="24384000" cy="2523462"/>
          </a:xfrm>
        </p:grpSpPr>
        <p:sp>
          <p:nvSpPr>
            <p:cNvPr name="Freeform 4" id="4"/>
            <p:cNvSpPr/>
            <p:nvPr/>
          </p:nvSpPr>
          <p:spPr>
            <a:xfrm flipH="false" flipV="false" rot="0">
              <a:off x="0" y="0"/>
              <a:ext cx="24384000" cy="2523460"/>
            </a:xfrm>
            <a:custGeom>
              <a:avLst/>
              <a:gdLst/>
              <a:ahLst/>
              <a:cxnLst/>
              <a:rect r="r" b="b" t="t" l="l"/>
              <a:pathLst>
                <a:path h="2523460" w="24384000">
                  <a:moveTo>
                    <a:pt x="0" y="0"/>
                  </a:moveTo>
                  <a:lnTo>
                    <a:pt x="24384000" y="0"/>
                  </a:lnTo>
                  <a:lnTo>
                    <a:pt x="24384000" y="2523460"/>
                  </a:lnTo>
                  <a:lnTo>
                    <a:pt x="0" y="2523460"/>
                  </a:lnTo>
                  <a:close/>
                </a:path>
              </a:pathLst>
            </a:custGeom>
            <a:blipFill>
              <a:blip r:embed="rId3">
                <a:alphaModFix amt="0"/>
              </a:blip>
              <a:stretch>
                <a:fillRect l="0" t="-138282" r="0" b="-138282"/>
              </a:stretch>
            </a:blipFill>
          </p:spPr>
        </p:sp>
        <p:sp>
          <p:nvSpPr>
            <p:cNvPr name="TextBox 5" id="5"/>
            <p:cNvSpPr txBox="true"/>
            <p:nvPr/>
          </p:nvSpPr>
          <p:spPr>
            <a:xfrm>
              <a:off x="0" y="57150"/>
              <a:ext cx="24384000" cy="2466312"/>
            </a:xfrm>
            <a:prstGeom prst="rect">
              <a:avLst/>
            </a:prstGeom>
          </p:spPr>
          <p:txBody>
            <a:bodyPr anchor="b" rtlCol="false" tIns="0" lIns="0" bIns="0" rIns="0"/>
            <a:lstStyle/>
            <a:p>
              <a:pPr algn="l">
                <a:lnSpc>
                  <a:spcPts val="4860"/>
                </a:lnSpc>
              </a:pPr>
              <a:r>
                <a:rPr lang="en-US" sz="4500" b="true">
                  <a:solidFill>
                    <a:srgbClr val="FF0000"/>
                  </a:solidFill>
                  <a:latin typeface="Arial Nova Bold"/>
                  <a:ea typeface="Arial Nova Bold"/>
                  <a:cs typeface="Arial Nova Bold"/>
                  <a:sym typeface="Arial Nova Bold"/>
                </a:rPr>
                <a:t>Step 2: </a:t>
              </a:r>
              <a:r>
                <a:rPr lang="en-US" sz="4500" b="true">
                  <a:solidFill>
                    <a:srgbClr val="FF0000"/>
                  </a:solidFill>
                  <a:latin typeface="Arial Nova Bold"/>
                  <a:ea typeface="Arial Nova Bold"/>
                  <a:cs typeface="Arial Nova Bold"/>
                  <a:sym typeface="Arial Nova Bold"/>
                </a:rPr>
                <a:t>Procedures with the Host Institution / Host University</a:t>
              </a:r>
            </a:p>
          </p:txBody>
        </p:sp>
      </p:grpSp>
      <p:sp>
        <p:nvSpPr>
          <p:cNvPr name="TextBox 6" id="6"/>
          <p:cNvSpPr txBox="true"/>
          <p:nvPr/>
        </p:nvSpPr>
        <p:spPr>
          <a:xfrm rot="0">
            <a:off x="720004" y="2337921"/>
            <a:ext cx="17264803" cy="5069849"/>
          </a:xfrm>
          <a:prstGeom prst="rect">
            <a:avLst/>
          </a:prstGeom>
        </p:spPr>
        <p:txBody>
          <a:bodyPr anchor="t" rtlCol="false" tIns="0" lIns="0" bIns="0" rIns="0">
            <a:spAutoFit/>
          </a:bodyPr>
          <a:lstStyle/>
          <a:p>
            <a:pPr algn="l">
              <a:lnSpc>
                <a:spcPts val="2880"/>
              </a:lnSpc>
            </a:pPr>
            <a:r>
              <a:rPr lang="en-US" sz="2667">
                <a:solidFill>
                  <a:srgbClr val="233244"/>
                </a:solidFill>
                <a:latin typeface="Arial Nova"/>
                <a:ea typeface="Arial Nova"/>
                <a:cs typeface="Arial Nova"/>
                <a:sym typeface="Arial Nova"/>
              </a:rPr>
              <a:t>Host university will contact you after your nomination completed.</a:t>
            </a:r>
          </a:p>
          <a:p>
            <a:pPr algn="l">
              <a:lnSpc>
                <a:spcPts val="2880"/>
              </a:lnSpc>
            </a:pPr>
          </a:p>
          <a:p>
            <a:pPr algn="l">
              <a:lnSpc>
                <a:spcPts val="2880"/>
              </a:lnSpc>
            </a:pPr>
            <a:r>
              <a:rPr lang="en-US" sz="2667">
                <a:solidFill>
                  <a:srgbClr val="233244"/>
                </a:solidFill>
                <a:latin typeface="Arial Nova"/>
                <a:ea typeface="Arial Nova"/>
                <a:cs typeface="Arial Nova"/>
                <a:sym typeface="Arial Nova"/>
              </a:rPr>
              <a:t>They will share information with you such as application deadlines, required documents, course catalogues, the facilities/opportunities they can offer, and similar details.</a:t>
            </a:r>
          </a:p>
          <a:p>
            <a:pPr algn="l">
              <a:lnSpc>
                <a:spcPts val="2880"/>
              </a:lnSpc>
            </a:pPr>
          </a:p>
          <a:p>
            <a:pPr algn="l">
              <a:lnSpc>
                <a:spcPts val="2880"/>
              </a:lnSpc>
            </a:pPr>
            <a:r>
              <a:rPr lang="en-US" sz="2667">
                <a:solidFill>
                  <a:srgbClr val="233244"/>
                </a:solidFill>
                <a:latin typeface="Arial Nova"/>
                <a:ea typeface="Arial Nova"/>
                <a:cs typeface="Arial Nova"/>
                <a:sym typeface="Arial Nova"/>
              </a:rPr>
              <a:t>Accordingly, please make sure not to miss the deadlines.</a:t>
            </a:r>
          </a:p>
          <a:p>
            <a:pPr algn="l">
              <a:lnSpc>
                <a:spcPts val="2880"/>
              </a:lnSpc>
            </a:pPr>
          </a:p>
          <a:p>
            <a:pPr algn="l">
              <a:lnSpc>
                <a:spcPts val="2880"/>
              </a:lnSpc>
            </a:pPr>
            <a:r>
              <a:rPr lang="en-US" sz="2667">
                <a:solidFill>
                  <a:srgbClr val="233244"/>
                </a:solidFill>
                <a:latin typeface="Arial Nova"/>
                <a:ea typeface="Arial Nova"/>
                <a:cs typeface="Arial Nova"/>
                <a:sym typeface="Arial Nova"/>
              </a:rPr>
              <a:t>Before the host institution contacts you, you may also visit the relevant web pages of the host institution, such as the International Office or Erasmus Office pages, to get an idea about the procedures. </a:t>
            </a:r>
          </a:p>
          <a:p>
            <a:pPr algn="l">
              <a:lnSpc>
                <a:spcPts val="2880"/>
              </a:lnSpc>
            </a:pPr>
            <a:r>
              <a:rPr lang="en-US" sz="2667">
                <a:solidFill>
                  <a:srgbClr val="233244"/>
                </a:solidFill>
                <a:latin typeface="Arial Nova"/>
                <a:ea typeface="Arial Nova"/>
                <a:cs typeface="Arial Nova"/>
                <a:sym typeface="Arial Nova"/>
              </a:rPr>
              <a:t>Headings such as “Exchange Students” and “Erasmus Incoming Students” may be helpful for you.</a:t>
            </a:r>
          </a:p>
          <a:p>
            <a:pPr algn="l">
              <a:lnSpc>
                <a:spcPts val="2880"/>
              </a:lnSpc>
            </a:pPr>
          </a:p>
          <a:p>
            <a:pPr algn="l">
              <a:lnSpc>
                <a:spcPts val="2880"/>
              </a:lnSpc>
            </a:pPr>
            <a:r>
              <a:rPr lang="en-US" sz="2667">
                <a:solidFill>
                  <a:srgbClr val="233244"/>
                </a:solidFill>
                <a:latin typeface="Arial Nova"/>
                <a:ea typeface="Arial Nova"/>
                <a:cs typeface="Arial Nova"/>
                <a:sym typeface="Arial Nova"/>
              </a:rPr>
              <a:t>The host institution may request documents such as the Learning Agreement, a language certificate, your transcript, a copy of your passport, and similar documents.</a:t>
            </a:r>
          </a:p>
          <a:p>
            <a:pPr algn="l">
              <a:lnSpc>
                <a:spcPts val="2880"/>
              </a:lnSpc>
            </a:pPr>
          </a:p>
        </p:txBody>
      </p:sp>
      <p:grpSp>
        <p:nvGrpSpPr>
          <p:cNvPr name="Group 7" id="7"/>
          <p:cNvGrpSpPr/>
          <p:nvPr/>
        </p:nvGrpSpPr>
        <p:grpSpPr>
          <a:xfrm rot="0">
            <a:off x="8552507" y="8711575"/>
            <a:ext cx="1353512" cy="1365247"/>
            <a:chOff x="0" y="0"/>
            <a:chExt cx="1804683" cy="1820329"/>
          </a:xfrm>
        </p:grpSpPr>
        <p:sp>
          <p:nvSpPr>
            <p:cNvPr name="Freeform 8" id="8"/>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4"/>
              <a:stretch>
                <a:fillRect l="-4859" t="0" r="-4860" b="-2"/>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0" y="-174582"/>
            <a:ext cx="18288000" cy="987970"/>
            <a:chOff x="0" y="0"/>
            <a:chExt cx="24384000" cy="1317294"/>
          </a:xfrm>
        </p:grpSpPr>
        <p:sp>
          <p:nvSpPr>
            <p:cNvPr name="Freeform 4" id="4"/>
            <p:cNvSpPr/>
            <p:nvPr/>
          </p:nvSpPr>
          <p:spPr>
            <a:xfrm flipH="false" flipV="false" rot="0">
              <a:off x="0" y="0"/>
              <a:ext cx="24384000" cy="1317293"/>
            </a:xfrm>
            <a:custGeom>
              <a:avLst/>
              <a:gdLst/>
              <a:ahLst/>
              <a:cxnLst/>
              <a:rect r="r" b="b" t="t" l="l"/>
              <a:pathLst>
                <a:path h="1317293" w="24384000">
                  <a:moveTo>
                    <a:pt x="0" y="0"/>
                  </a:moveTo>
                  <a:lnTo>
                    <a:pt x="24384000" y="0"/>
                  </a:lnTo>
                  <a:lnTo>
                    <a:pt x="24384000" y="1317293"/>
                  </a:lnTo>
                  <a:lnTo>
                    <a:pt x="0" y="1317293"/>
                  </a:lnTo>
                  <a:close/>
                </a:path>
              </a:pathLst>
            </a:custGeom>
            <a:blipFill>
              <a:blip r:embed="rId3">
                <a:alphaModFix amt="0"/>
              </a:blip>
              <a:stretch>
                <a:fillRect l="0" t="-310681" r="0" b="-310681"/>
              </a:stretch>
            </a:blipFill>
          </p:spPr>
        </p:sp>
        <p:sp>
          <p:nvSpPr>
            <p:cNvPr name="TextBox 5" id="5"/>
            <p:cNvSpPr txBox="true"/>
            <p:nvPr/>
          </p:nvSpPr>
          <p:spPr>
            <a:xfrm>
              <a:off x="0" y="38100"/>
              <a:ext cx="24384000" cy="1279194"/>
            </a:xfrm>
            <a:prstGeom prst="rect">
              <a:avLst/>
            </a:prstGeom>
          </p:spPr>
          <p:txBody>
            <a:bodyPr anchor="b" rtlCol="false" tIns="0" lIns="0" bIns="0" rIns="0"/>
            <a:lstStyle/>
            <a:p>
              <a:pPr algn="l">
                <a:lnSpc>
                  <a:spcPts val="3455"/>
                </a:lnSpc>
              </a:pPr>
              <a:r>
                <a:rPr lang="en-US" sz="3199" b="true">
                  <a:solidFill>
                    <a:srgbClr val="FF0000"/>
                  </a:solidFill>
                  <a:latin typeface="Arial Nova Bold"/>
                  <a:ea typeface="Arial Nova Bold"/>
                  <a:cs typeface="Arial Nova Bold"/>
                  <a:sym typeface="Arial Nova Bold"/>
                </a:rPr>
                <a:t>Erasmus+ Learning Agreement – LA: Learning Agreement (OLA: Online Learning Agreement)</a:t>
              </a:r>
            </a:p>
          </p:txBody>
        </p:sp>
      </p:grpSp>
      <p:sp>
        <p:nvSpPr>
          <p:cNvPr name="TextBox 6" id="6"/>
          <p:cNvSpPr txBox="true"/>
          <p:nvPr/>
        </p:nvSpPr>
        <p:spPr>
          <a:xfrm rot="0">
            <a:off x="-35885" y="973947"/>
            <a:ext cx="18359770" cy="7424670"/>
          </a:xfrm>
          <a:prstGeom prst="rect">
            <a:avLst/>
          </a:prstGeom>
        </p:spPr>
        <p:txBody>
          <a:bodyPr anchor="t" rtlCol="false" tIns="0" lIns="0" bIns="0" rIns="0">
            <a:spAutoFit/>
          </a:bodyPr>
          <a:lstStyle/>
          <a:p>
            <a:pPr algn="l" marL="499461" indent="-249730" lvl="1">
              <a:lnSpc>
                <a:spcPts val="4164"/>
              </a:lnSpc>
              <a:buFont typeface="Arial"/>
              <a:buChar char="•"/>
            </a:pPr>
            <a:r>
              <a:rPr lang="en-US" sz="2313">
                <a:solidFill>
                  <a:srgbClr val="233244"/>
                </a:solidFill>
                <a:latin typeface="Arial"/>
                <a:ea typeface="Arial"/>
                <a:cs typeface="Arial"/>
                <a:sym typeface="Arial"/>
              </a:rPr>
              <a:t>It shows the courses you will take at the host institution and the corresponding courses that will be recognized at DEU, with the approval of your academic unit.</a:t>
            </a:r>
          </a:p>
          <a:p>
            <a:pPr algn="l" marL="521638" indent="-260819" lvl="1">
              <a:lnSpc>
                <a:spcPts val="4348"/>
              </a:lnSpc>
              <a:buFont typeface="Arial"/>
              <a:buChar char="•"/>
            </a:pPr>
            <a:r>
              <a:rPr lang="en-US" sz="2416">
                <a:solidFill>
                  <a:srgbClr val="233244"/>
                </a:solidFill>
                <a:latin typeface="Arial"/>
                <a:ea typeface="Arial"/>
                <a:cs typeface="Arial"/>
                <a:sym typeface="Arial"/>
              </a:rPr>
              <a:t>After your nomination completed, please review the course catalogue on the host university’s website for the courses you take. </a:t>
            </a:r>
          </a:p>
          <a:p>
            <a:pPr algn="l" marL="521638" indent="-260819" lvl="1">
              <a:lnSpc>
                <a:spcPts val="4348"/>
              </a:lnSpc>
              <a:buFont typeface="Arial"/>
              <a:buChar char="•"/>
            </a:pPr>
            <a:r>
              <a:rPr lang="en-US" sz="2416">
                <a:solidFill>
                  <a:srgbClr val="233244"/>
                </a:solidFill>
                <a:latin typeface="Arial"/>
                <a:ea typeface="Arial"/>
                <a:cs typeface="Arial"/>
                <a:sym typeface="Arial"/>
              </a:rPr>
              <a:t>If necessary, contact the International Office of the host institution for the most up-to-date course list. </a:t>
            </a:r>
          </a:p>
          <a:p>
            <a:pPr algn="l" marL="521638" indent="-260819" lvl="1">
              <a:lnSpc>
                <a:spcPts val="4348"/>
              </a:lnSpc>
              <a:buFont typeface="Arial"/>
              <a:buChar char="•"/>
            </a:pPr>
            <a:r>
              <a:rPr lang="en-US" sz="2416">
                <a:solidFill>
                  <a:srgbClr val="233244"/>
                </a:solidFill>
                <a:latin typeface="Arial"/>
                <a:ea typeface="Arial"/>
                <a:cs typeface="Arial"/>
                <a:sym typeface="Arial"/>
              </a:rPr>
              <a:t>You must provide your Erasmus Departmental Coordinator at DEU with the necessary information about the courses at the host institution, such as the language of instruction and ECTS credits.</a:t>
            </a:r>
          </a:p>
          <a:p>
            <a:pPr algn="l" marL="521638" indent="-260819" lvl="1">
              <a:lnSpc>
                <a:spcPts val="4348"/>
              </a:lnSpc>
              <a:buFont typeface="Arial"/>
              <a:buChar char="•"/>
            </a:pPr>
            <a:r>
              <a:rPr lang="en-US" sz="2416">
                <a:solidFill>
                  <a:srgbClr val="233244"/>
                </a:solidFill>
                <a:latin typeface="Arial"/>
                <a:ea typeface="Arial"/>
                <a:cs typeface="Arial"/>
                <a:sym typeface="Arial"/>
              </a:rPr>
              <a:t>During the course selection and course matching process, please consult your department coordinator when preparing the Learning Agreement.</a:t>
            </a:r>
          </a:p>
          <a:p>
            <a:pPr algn="l" marL="499461" indent="-249730" lvl="1">
              <a:lnSpc>
                <a:spcPts val="4164"/>
              </a:lnSpc>
              <a:buFont typeface="Arial"/>
              <a:buChar char="•"/>
            </a:pPr>
            <a:r>
              <a:rPr lang="en-US" sz="2313">
                <a:solidFill>
                  <a:srgbClr val="233244"/>
                </a:solidFill>
                <a:latin typeface="Arial"/>
                <a:ea typeface="Arial"/>
                <a:cs typeface="Arial"/>
                <a:sym typeface="Arial"/>
              </a:rPr>
              <a:t>Students must have a total course workload of at least 30 ECTS credits at DEU for the semester to benefit erasus mobility and in order for the courses to be matched with your courses at DEU.</a:t>
            </a:r>
          </a:p>
          <a:p>
            <a:pPr algn="l" marL="499461" indent="-249730" lvl="1">
              <a:lnSpc>
                <a:spcPts val="4164"/>
              </a:lnSpc>
              <a:buFont typeface="Arial"/>
              <a:buChar char="•"/>
            </a:pPr>
            <a:r>
              <a:rPr lang="en-US" sz="2313">
                <a:solidFill>
                  <a:srgbClr val="233244"/>
                </a:solidFill>
                <a:latin typeface="Arial"/>
                <a:ea typeface="Arial"/>
                <a:cs typeface="Arial"/>
                <a:sym typeface="Arial"/>
              </a:rPr>
              <a:t>You can find the document explaining how the Learning Agreement should be completed and the Learning Agreement template under the “Documents” section, which you can access through the link below:</a:t>
            </a:r>
          </a:p>
          <a:p>
            <a:pPr algn="l" marL="499461" indent="-249730" lvl="1">
              <a:lnSpc>
                <a:spcPts val="4164"/>
              </a:lnSpc>
              <a:buFont typeface="Arial"/>
              <a:buChar char="•"/>
            </a:pPr>
            <a:r>
              <a:rPr lang="en-US" sz="2313" u="sng">
                <a:solidFill>
                  <a:srgbClr val="233244"/>
                </a:solidFill>
                <a:latin typeface="Arial"/>
                <a:ea typeface="Arial"/>
                <a:cs typeface="Arial"/>
                <a:sym typeface="Arial"/>
                <a:hlinkClick r:id="rId4" tooltip="https://international.deu.edu.tr/erasmus-k131/"/>
              </a:rPr>
              <a:t>https://international.deu.edu.tr/erasmus-k131/</a:t>
            </a:r>
          </a:p>
          <a:p>
            <a:pPr algn="l">
              <a:lnSpc>
                <a:spcPts val="4164"/>
              </a:lnSpc>
            </a:pPr>
          </a:p>
        </p:txBody>
      </p:sp>
      <p:grpSp>
        <p:nvGrpSpPr>
          <p:cNvPr name="Group 7" id="7"/>
          <p:cNvGrpSpPr/>
          <p:nvPr/>
        </p:nvGrpSpPr>
        <p:grpSpPr>
          <a:xfrm rot="0">
            <a:off x="8552507" y="8711575"/>
            <a:ext cx="1353512" cy="1365247"/>
            <a:chOff x="0" y="0"/>
            <a:chExt cx="1804683" cy="1820329"/>
          </a:xfrm>
        </p:grpSpPr>
        <p:sp>
          <p:nvSpPr>
            <p:cNvPr name="Freeform 8" id="8"/>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5"/>
              <a:stretch>
                <a:fillRect l="-4859" t="0" r="-4860" b="-2"/>
              </a:stretch>
            </a:blipFill>
          </p:spPr>
        </p:sp>
      </p:grpSp>
    </p:spTree>
  </p:cSld>
  <p:clrMapOvr>
    <a:masterClrMapping/>
  </p:clrMapOvr>
  <p:transition spd="fast">
    <p:fade/>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3541" y="302609"/>
            <a:ext cx="17953071" cy="2726345"/>
            <a:chOff x="0" y="0"/>
            <a:chExt cx="23937429" cy="3635126"/>
          </a:xfrm>
        </p:grpSpPr>
        <p:sp>
          <p:nvSpPr>
            <p:cNvPr name="Freeform 4" id="4"/>
            <p:cNvSpPr/>
            <p:nvPr/>
          </p:nvSpPr>
          <p:spPr>
            <a:xfrm flipH="false" flipV="false" rot="0">
              <a:off x="0" y="0"/>
              <a:ext cx="23937429" cy="3635131"/>
            </a:xfrm>
            <a:custGeom>
              <a:avLst/>
              <a:gdLst/>
              <a:ahLst/>
              <a:cxnLst/>
              <a:rect r="r" b="b" t="t" l="l"/>
              <a:pathLst>
                <a:path h="3635131" w="23937429">
                  <a:moveTo>
                    <a:pt x="0" y="0"/>
                  </a:moveTo>
                  <a:lnTo>
                    <a:pt x="23937429" y="0"/>
                  </a:lnTo>
                  <a:lnTo>
                    <a:pt x="23937429" y="3635131"/>
                  </a:lnTo>
                  <a:lnTo>
                    <a:pt x="0" y="3635131"/>
                  </a:lnTo>
                  <a:close/>
                </a:path>
              </a:pathLst>
            </a:custGeom>
            <a:blipFill>
              <a:blip r:embed="rId3">
                <a:alphaModFix amt="0"/>
              </a:blip>
              <a:stretch>
                <a:fillRect l="0" t="-80703" r="-1865" b="-80703"/>
              </a:stretch>
            </a:blipFill>
          </p:spPr>
        </p:sp>
        <p:sp>
          <p:nvSpPr>
            <p:cNvPr name="TextBox 5" id="5"/>
            <p:cNvSpPr txBox="true"/>
            <p:nvPr/>
          </p:nvSpPr>
          <p:spPr>
            <a:xfrm>
              <a:off x="0" y="9525"/>
              <a:ext cx="23937429" cy="3625601"/>
            </a:xfrm>
            <a:prstGeom prst="rect">
              <a:avLst/>
            </a:prstGeom>
          </p:spPr>
          <p:txBody>
            <a:bodyPr anchor="b" rtlCol="false" tIns="0" lIns="0" bIns="0" rIns="0"/>
            <a:lstStyle/>
            <a:p>
              <a:pPr algn="l">
                <a:lnSpc>
                  <a:spcPts val="3024"/>
                </a:lnSpc>
              </a:pPr>
              <a:r>
                <a:rPr lang="en-US" sz="2800" b="true">
                  <a:solidFill>
                    <a:srgbClr val="FF0000"/>
                  </a:solidFill>
                  <a:latin typeface="Arial Bold"/>
                  <a:ea typeface="Arial Bold"/>
                  <a:cs typeface="Arial Bold"/>
                  <a:sym typeface="Arial Bold"/>
                </a:rPr>
                <a:t>Fo</a:t>
              </a:r>
              <a:r>
                <a:rPr lang="en-US" sz="2800" b="true">
                  <a:solidFill>
                    <a:srgbClr val="FF0000"/>
                  </a:solidFill>
                  <a:latin typeface="Arial Bold"/>
                  <a:ea typeface="Arial Bold"/>
                  <a:cs typeface="Arial Bold"/>
                  <a:sym typeface="Arial Bold"/>
                </a:rPr>
                <a:t>r the Learning Agreement (LA) to be valid, the document must include the signature of the student, the signatures of the coordinators of both institutions, and the stamps/seals of both institutions. If any of the three required signatures is missing from the Learning Agreement, the document will not be valid.</a:t>
              </a:r>
            </a:p>
            <a:p>
              <a:pPr algn="l">
                <a:lnSpc>
                  <a:spcPts val="3024"/>
                </a:lnSpc>
              </a:pPr>
            </a:p>
            <a:p>
              <a:pPr algn="l">
                <a:lnSpc>
                  <a:spcPts val="3024"/>
                </a:lnSpc>
              </a:pPr>
            </a:p>
          </p:txBody>
        </p:sp>
      </p:grpSp>
      <p:grpSp>
        <p:nvGrpSpPr>
          <p:cNvPr name="Group 6" id="6"/>
          <p:cNvGrpSpPr/>
          <p:nvPr/>
        </p:nvGrpSpPr>
        <p:grpSpPr>
          <a:xfrm rot="0">
            <a:off x="1028700" y="2877633"/>
            <a:ext cx="14268450" cy="3671773"/>
            <a:chOff x="0" y="0"/>
            <a:chExt cx="19024600" cy="4895698"/>
          </a:xfrm>
        </p:grpSpPr>
        <p:sp>
          <p:nvSpPr>
            <p:cNvPr name="Freeform 7" id="7"/>
            <p:cNvSpPr/>
            <p:nvPr/>
          </p:nvSpPr>
          <p:spPr>
            <a:xfrm flipH="false" flipV="false" rot="0">
              <a:off x="0" y="0"/>
              <a:ext cx="19024600" cy="4895723"/>
            </a:xfrm>
            <a:custGeom>
              <a:avLst/>
              <a:gdLst/>
              <a:ahLst/>
              <a:cxnLst/>
              <a:rect r="r" b="b" t="t" l="l"/>
              <a:pathLst>
                <a:path h="4895723" w="19024600">
                  <a:moveTo>
                    <a:pt x="0" y="0"/>
                  </a:moveTo>
                  <a:lnTo>
                    <a:pt x="19024600" y="0"/>
                  </a:lnTo>
                  <a:lnTo>
                    <a:pt x="19024600" y="4895723"/>
                  </a:lnTo>
                  <a:lnTo>
                    <a:pt x="0" y="4895723"/>
                  </a:lnTo>
                  <a:lnTo>
                    <a:pt x="0" y="0"/>
                  </a:lnTo>
                  <a:close/>
                </a:path>
              </a:pathLst>
            </a:custGeom>
            <a:blipFill>
              <a:blip r:embed="rId4"/>
              <a:stretch>
                <a:fillRect l="0" t="-12518" r="0" b="-12517"/>
              </a:stretch>
            </a:blipFill>
          </p:spPr>
        </p:sp>
      </p:grpSp>
      <p:grpSp>
        <p:nvGrpSpPr>
          <p:cNvPr name="Group 8" id="8"/>
          <p:cNvGrpSpPr/>
          <p:nvPr/>
        </p:nvGrpSpPr>
        <p:grpSpPr>
          <a:xfrm rot="0">
            <a:off x="0" y="4076369"/>
            <a:ext cx="5097599" cy="2688349"/>
            <a:chOff x="0" y="0"/>
            <a:chExt cx="6796799" cy="3584465"/>
          </a:xfrm>
        </p:grpSpPr>
        <p:sp>
          <p:nvSpPr>
            <p:cNvPr name="Freeform 9" id="9"/>
            <p:cNvSpPr/>
            <p:nvPr/>
          </p:nvSpPr>
          <p:spPr>
            <a:xfrm flipH="false" flipV="false" rot="0">
              <a:off x="0" y="0"/>
              <a:ext cx="6796786" cy="3584465"/>
            </a:xfrm>
            <a:custGeom>
              <a:avLst/>
              <a:gdLst/>
              <a:ahLst/>
              <a:cxnLst/>
              <a:rect r="r" b="b" t="t" l="l"/>
              <a:pathLst>
                <a:path h="3584465" w="6796786">
                  <a:moveTo>
                    <a:pt x="0" y="1792233"/>
                  </a:moveTo>
                  <a:cubicBezTo>
                    <a:pt x="0" y="802424"/>
                    <a:pt x="1521460" y="0"/>
                    <a:pt x="3398393" y="0"/>
                  </a:cubicBezTo>
                  <a:cubicBezTo>
                    <a:pt x="5275326" y="0"/>
                    <a:pt x="6796786" y="802424"/>
                    <a:pt x="6796786" y="1792233"/>
                  </a:cubicBezTo>
                  <a:cubicBezTo>
                    <a:pt x="6796786" y="2782042"/>
                    <a:pt x="5275326" y="3584465"/>
                    <a:pt x="3398393" y="3584465"/>
                  </a:cubicBezTo>
                  <a:cubicBezTo>
                    <a:pt x="1521460" y="3584465"/>
                    <a:pt x="0" y="2782042"/>
                    <a:pt x="0" y="1792233"/>
                  </a:cubicBezTo>
                  <a:close/>
                </a:path>
              </a:pathLst>
            </a:custGeom>
            <a:blipFill>
              <a:blip r:embed="rId3">
                <a:alphaModFix amt="0"/>
              </a:blip>
              <a:stretch>
                <a:fillRect l="-6223" t="0" r="-6223" b="16907"/>
              </a:stretch>
            </a:blipFill>
            <a:ln w="61912" cap="sq">
              <a:solidFill>
                <a:srgbClr val="013C6E"/>
              </a:solidFill>
              <a:prstDash val="solid"/>
              <a:miter/>
            </a:ln>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0" y="-191386"/>
            <a:ext cx="18288000" cy="1892598"/>
            <a:chOff x="0" y="0"/>
            <a:chExt cx="24384000" cy="2523465"/>
          </a:xfrm>
        </p:grpSpPr>
        <p:sp>
          <p:nvSpPr>
            <p:cNvPr name="Freeform 4" id="4"/>
            <p:cNvSpPr/>
            <p:nvPr/>
          </p:nvSpPr>
          <p:spPr>
            <a:xfrm flipH="false" flipV="false" rot="0">
              <a:off x="0" y="0"/>
              <a:ext cx="24384000" cy="2523462"/>
            </a:xfrm>
            <a:custGeom>
              <a:avLst/>
              <a:gdLst/>
              <a:ahLst/>
              <a:cxnLst/>
              <a:rect r="r" b="b" t="t" l="l"/>
              <a:pathLst>
                <a:path h="2523462" w="24384000">
                  <a:moveTo>
                    <a:pt x="0" y="0"/>
                  </a:moveTo>
                  <a:lnTo>
                    <a:pt x="24384000" y="0"/>
                  </a:lnTo>
                  <a:lnTo>
                    <a:pt x="24384000" y="2523462"/>
                  </a:lnTo>
                  <a:lnTo>
                    <a:pt x="0" y="2523462"/>
                  </a:lnTo>
                  <a:close/>
                </a:path>
              </a:pathLst>
            </a:custGeom>
            <a:blipFill>
              <a:blip r:embed="rId3">
                <a:alphaModFix amt="0"/>
              </a:blip>
              <a:stretch>
                <a:fillRect l="0" t="-138282" r="0" b="-138282"/>
              </a:stretch>
            </a:blipFill>
          </p:spPr>
        </p:sp>
        <p:sp>
          <p:nvSpPr>
            <p:cNvPr name="TextBox 5" id="5"/>
            <p:cNvSpPr txBox="true"/>
            <p:nvPr/>
          </p:nvSpPr>
          <p:spPr>
            <a:xfrm>
              <a:off x="0" y="38100"/>
              <a:ext cx="24384000" cy="2485365"/>
            </a:xfrm>
            <a:prstGeom prst="rect">
              <a:avLst/>
            </a:prstGeom>
          </p:spPr>
          <p:txBody>
            <a:bodyPr anchor="b" rtlCol="false" tIns="0" lIns="0" bIns="0" rIns="0"/>
            <a:lstStyle/>
            <a:p>
              <a:pPr algn="l">
                <a:lnSpc>
                  <a:spcPts val="5184"/>
                </a:lnSpc>
              </a:pPr>
              <a:r>
                <a:rPr lang="en-US" sz="4800" b="true">
                  <a:solidFill>
                    <a:srgbClr val="FF0000"/>
                  </a:solidFill>
                  <a:latin typeface="Arial Bold"/>
                  <a:ea typeface="Arial Bold"/>
                  <a:cs typeface="Arial Bold"/>
                  <a:sym typeface="Arial Bold"/>
                </a:rPr>
                <a:t>Online Learning Agreement (OLA)</a:t>
              </a:r>
            </a:p>
          </p:txBody>
        </p:sp>
      </p:grpSp>
      <p:sp>
        <p:nvSpPr>
          <p:cNvPr name="TextBox 6" id="6"/>
          <p:cNvSpPr txBox="true"/>
          <p:nvPr/>
        </p:nvSpPr>
        <p:spPr>
          <a:xfrm rot="0">
            <a:off x="0" y="1939702"/>
            <a:ext cx="17785442" cy="5716831"/>
          </a:xfrm>
          <a:prstGeom prst="rect">
            <a:avLst/>
          </a:prstGeom>
        </p:spPr>
        <p:txBody>
          <a:bodyPr anchor="t" rtlCol="false" tIns="0" lIns="0" bIns="0" rIns="0">
            <a:spAutoFit/>
          </a:bodyPr>
          <a:lstStyle/>
          <a:p>
            <a:pPr algn="just">
              <a:lnSpc>
                <a:spcPts val="3288"/>
              </a:lnSpc>
            </a:pPr>
            <a:r>
              <a:rPr lang="en-US" sz="2740">
                <a:solidFill>
                  <a:srgbClr val="233244"/>
                </a:solidFill>
                <a:latin typeface="Arial Nova"/>
                <a:ea typeface="Arial Nova"/>
                <a:cs typeface="Arial Nova"/>
                <a:sym typeface="Arial Nova"/>
              </a:rPr>
              <a:t>The signature/approval processes for the Learning Agreement in Word file format are carried out by sending a copy of the document signed by the student and the authorized persons</a:t>
            </a:r>
            <a:r>
              <a:rPr lang="en-US" sz="2740">
                <a:solidFill>
                  <a:srgbClr val="233244"/>
                </a:solidFill>
                <a:latin typeface="Arial Nova"/>
                <a:ea typeface="Arial Nova"/>
                <a:cs typeface="Arial Nova"/>
                <a:sym typeface="Arial Nova"/>
              </a:rPr>
              <a:t> at DEU and the host institution as an e-mail attachment. </a:t>
            </a:r>
          </a:p>
          <a:p>
            <a:pPr algn="just">
              <a:lnSpc>
                <a:spcPts val="3288"/>
              </a:lnSpc>
            </a:pPr>
          </a:p>
          <a:p>
            <a:pPr algn="just">
              <a:lnSpc>
                <a:spcPts val="3288"/>
              </a:lnSpc>
            </a:pPr>
            <a:r>
              <a:rPr lang="en-US" sz="2740">
                <a:solidFill>
                  <a:srgbClr val="233244"/>
                </a:solidFill>
                <a:latin typeface="Arial Nova"/>
                <a:ea typeface="Arial Nova"/>
                <a:cs typeface="Arial Nova"/>
                <a:sym typeface="Arial Nova"/>
              </a:rPr>
              <a:t> OLA, which means preparing course, matching tables by the student on an online platform and completing all approvals/signatures and notifications online. If the host university instructs you to carry out the course matching process through an online platform, namely the Online Learning Agreement (OLA), and makes OLA compulsory instead of the LA, </a:t>
            </a:r>
            <a:r>
              <a:rPr lang="en-US" sz="2740">
                <a:solidFill>
                  <a:srgbClr val="FF0000"/>
                </a:solidFill>
                <a:latin typeface="Arial Nova"/>
                <a:ea typeface="Arial Nova"/>
                <a:cs typeface="Arial Nova"/>
                <a:sym typeface="Arial Nova"/>
              </a:rPr>
              <a:t>you and/or your Erasmus Departmental Coordinator may contact our Coordination Office </a:t>
            </a:r>
            <a:r>
              <a:rPr lang="en-US" sz="2740">
                <a:solidFill>
                  <a:srgbClr val="233244"/>
                </a:solidFill>
                <a:latin typeface="Arial Nova"/>
                <a:ea typeface="Arial Nova"/>
                <a:cs typeface="Arial Nova"/>
                <a:sym typeface="Arial Nova"/>
              </a:rPr>
              <a:t>to obtain information about OLA and to create your course matching tables on OLA. </a:t>
            </a:r>
          </a:p>
          <a:p>
            <a:pPr algn="just">
              <a:lnSpc>
                <a:spcPts val="3288"/>
              </a:lnSpc>
            </a:pPr>
          </a:p>
          <a:p>
            <a:pPr algn="just">
              <a:lnSpc>
                <a:spcPts val="3288"/>
              </a:lnSpc>
            </a:pPr>
            <a:r>
              <a:rPr lang="en-US" sz="2740">
                <a:solidFill>
                  <a:srgbClr val="233244"/>
                </a:solidFill>
                <a:latin typeface="Arial Nova"/>
                <a:ea typeface="Arial Nova"/>
                <a:cs typeface="Arial Nova"/>
                <a:sym typeface="Arial Nova"/>
              </a:rPr>
              <a:t>OLA has not yet been actively used by all parties. Therefore, if a problem occurs during this process and the host institution agrees, completing the Learning Agreement through the Word file template, as was done in the past, may be considered.</a:t>
            </a:r>
          </a:p>
          <a:p>
            <a:pPr algn="l">
              <a:lnSpc>
                <a:spcPts val="2959"/>
              </a:lnSpc>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85263" y="354332"/>
            <a:ext cx="18288000" cy="1892596"/>
            <a:chOff x="0" y="0"/>
            <a:chExt cx="24384000" cy="2523462"/>
          </a:xfrm>
        </p:grpSpPr>
        <p:sp>
          <p:nvSpPr>
            <p:cNvPr name="Freeform 4" id="4"/>
            <p:cNvSpPr/>
            <p:nvPr/>
          </p:nvSpPr>
          <p:spPr>
            <a:xfrm flipH="false" flipV="false" rot="0">
              <a:off x="0" y="0"/>
              <a:ext cx="24384000" cy="2523460"/>
            </a:xfrm>
            <a:custGeom>
              <a:avLst/>
              <a:gdLst/>
              <a:ahLst/>
              <a:cxnLst/>
              <a:rect r="r" b="b" t="t" l="l"/>
              <a:pathLst>
                <a:path h="2523460" w="24384000">
                  <a:moveTo>
                    <a:pt x="0" y="0"/>
                  </a:moveTo>
                  <a:lnTo>
                    <a:pt x="24384000" y="0"/>
                  </a:lnTo>
                  <a:lnTo>
                    <a:pt x="24384000" y="2523460"/>
                  </a:lnTo>
                  <a:lnTo>
                    <a:pt x="0" y="2523460"/>
                  </a:lnTo>
                  <a:close/>
                </a:path>
              </a:pathLst>
            </a:custGeom>
            <a:blipFill>
              <a:blip r:embed="rId3">
                <a:alphaModFix amt="0"/>
              </a:blip>
              <a:stretch>
                <a:fillRect l="0" t="-138282" r="0" b="-138282"/>
              </a:stretch>
            </a:blipFill>
          </p:spPr>
        </p:sp>
        <p:sp>
          <p:nvSpPr>
            <p:cNvPr name="TextBox 5" id="5"/>
            <p:cNvSpPr txBox="true"/>
            <p:nvPr/>
          </p:nvSpPr>
          <p:spPr>
            <a:xfrm>
              <a:off x="0" y="47625"/>
              <a:ext cx="24384000" cy="2475837"/>
            </a:xfrm>
            <a:prstGeom prst="rect">
              <a:avLst/>
            </a:prstGeom>
          </p:spPr>
          <p:txBody>
            <a:bodyPr anchor="b" rtlCol="false" tIns="0" lIns="0" bIns="0" rIns="0"/>
            <a:lstStyle/>
            <a:p>
              <a:pPr algn="l">
                <a:lnSpc>
                  <a:spcPts val="4320"/>
                </a:lnSpc>
              </a:pPr>
              <a:r>
                <a:rPr lang="en-US" b="true" sz="4000" spc="19">
                  <a:solidFill>
                    <a:srgbClr val="FF0000"/>
                  </a:solidFill>
                  <a:latin typeface="Arial Nova Bold"/>
                  <a:ea typeface="Arial Nova Bold"/>
                  <a:cs typeface="Arial Nova Bold"/>
                  <a:sym typeface="Arial Nova Bold"/>
                </a:rPr>
                <a:t>How to </a:t>
              </a:r>
              <a:r>
                <a:rPr lang="en-US" b="true" sz="4000" spc="19">
                  <a:solidFill>
                    <a:srgbClr val="FF0000"/>
                  </a:solidFill>
                  <a:latin typeface="Arial Nova Bold"/>
                  <a:ea typeface="Arial Nova Bold"/>
                  <a:cs typeface="Arial Nova Bold"/>
                  <a:sym typeface="Arial Nova Bold"/>
                </a:rPr>
                <a:t>Obtain the Document Showing Your Foreign Language Level?</a:t>
              </a:r>
            </a:p>
          </p:txBody>
        </p:sp>
      </p:grpSp>
      <p:sp>
        <p:nvSpPr>
          <p:cNvPr name="TextBox 6" id="6"/>
          <p:cNvSpPr txBox="true"/>
          <p:nvPr/>
        </p:nvSpPr>
        <p:spPr>
          <a:xfrm rot="0">
            <a:off x="85263" y="2826514"/>
            <a:ext cx="18111297" cy="3733142"/>
          </a:xfrm>
          <a:prstGeom prst="rect">
            <a:avLst/>
          </a:prstGeom>
        </p:spPr>
        <p:txBody>
          <a:bodyPr anchor="t" rtlCol="false" tIns="0" lIns="0" bIns="0" rIns="0">
            <a:spAutoFit/>
          </a:bodyPr>
          <a:lstStyle/>
          <a:p>
            <a:pPr algn="l">
              <a:lnSpc>
                <a:spcPts val="3021"/>
              </a:lnSpc>
            </a:pPr>
            <a:r>
              <a:rPr lang="en-US" sz="2798">
                <a:solidFill>
                  <a:srgbClr val="233244"/>
                </a:solidFill>
                <a:latin typeface="Arial"/>
                <a:ea typeface="Arial"/>
                <a:cs typeface="Arial"/>
                <a:sym typeface="Arial"/>
              </a:rPr>
              <a:t>The host university may ask you to submit a document showing your language level.</a:t>
            </a:r>
          </a:p>
          <a:p>
            <a:pPr algn="l">
              <a:lnSpc>
                <a:spcPts val="3021"/>
              </a:lnSpc>
            </a:pPr>
          </a:p>
          <a:p>
            <a:pPr algn="l">
              <a:lnSpc>
                <a:spcPts val="3357"/>
              </a:lnSpc>
            </a:pPr>
            <a:r>
              <a:rPr lang="en-US" sz="2798">
                <a:solidFill>
                  <a:srgbClr val="233244"/>
                </a:solidFill>
                <a:latin typeface="Arial"/>
                <a:ea typeface="Arial"/>
                <a:cs typeface="Arial"/>
                <a:sym typeface="Arial"/>
              </a:rPr>
              <a:t>Th</a:t>
            </a:r>
            <a:r>
              <a:rPr lang="en-US" sz="2798">
                <a:solidFill>
                  <a:srgbClr val="233244"/>
                </a:solidFill>
                <a:latin typeface="Arial"/>
                <a:ea typeface="Arial"/>
                <a:cs typeface="Arial"/>
                <a:sym typeface="Arial"/>
              </a:rPr>
              <a:t>e document is issued by the International Academic Relations Coordination Office. To obtain the document, you must submit your request by e-mail to </a:t>
            </a:r>
            <a:r>
              <a:rPr lang="en-US" b="true" sz="2798" u="sng">
                <a:solidFill>
                  <a:srgbClr val="FF0000"/>
                </a:solidFill>
                <a:latin typeface="Arial Bold"/>
                <a:ea typeface="Arial Bold"/>
                <a:cs typeface="Arial Bold"/>
                <a:sym typeface="Arial Bold"/>
                <a:hlinkClick r:id="rId4" tooltip="mailto:erasmus@deu.edu.tr"/>
              </a:rPr>
              <a:t>erasmus@deu.edu.tr</a:t>
            </a:r>
            <a:r>
              <a:rPr lang="en-US" sz="2798">
                <a:solidFill>
                  <a:srgbClr val="233244"/>
                </a:solidFill>
                <a:latin typeface="Arial"/>
                <a:ea typeface="Arial"/>
                <a:cs typeface="Arial"/>
                <a:sym typeface="Arial"/>
              </a:rPr>
              <a:t>.</a:t>
            </a:r>
          </a:p>
          <a:p>
            <a:pPr algn="l">
              <a:lnSpc>
                <a:spcPts val="3357"/>
              </a:lnSpc>
            </a:pPr>
          </a:p>
          <a:p>
            <a:pPr algn="l">
              <a:lnSpc>
                <a:spcPts val="3357"/>
              </a:lnSpc>
            </a:pPr>
            <a:r>
              <a:rPr lang="en-US" sz="2798">
                <a:solidFill>
                  <a:srgbClr val="233244"/>
                </a:solidFill>
                <a:latin typeface="Arial"/>
                <a:ea typeface="Arial"/>
                <a:cs typeface="Arial"/>
                <a:sym typeface="Arial"/>
              </a:rPr>
              <a:t>Under normal circumstances, the preparation of your document and the completion of the signature/approval process are carried out within a </a:t>
            </a:r>
            <a:r>
              <a:rPr lang="en-US" sz="2798">
                <a:solidFill>
                  <a:srgbClr val="233244"/>
                </a:solidFill>
                <a:latin typeface="Arial"/>
                <a:ea typeface="Arial"/>
                <a:cs typeface="Arial"/>
                <a:sym typeface="Arial"/>
              </a:rPr>
              <a:t>ma</a:t>
            </a:r>
            <a:r>
              <a:rPr lang="en-US" sz="2798">
                <a:solidFill>
                  <a:srgbClr val="233244"/>
                </a:solidFill>
                <a:latin typeface="Arial"/>
                <a:ea typeface="Arial"/>
                <a:cs typeface="Arial"/>
                <a:sym typeface="Arial"/>
              </a:rPr>
              <a:t>x</a:t>
            </a:r>
            <a:r>
              <a:rPr lang="en-US" sz="2798">
                <a:solidFill>
                  <a:srgbClr val="233244"/>
                </a:solidFill>
                <a:latin typeface="Arial"/>
                <a:ea typeface="Arial"/>
                <a:cs typeface="Arial"/>
                <a:sym typeface="Arial"/>
              </a:rPr>
              <a:t>imum </a:t>
            </a:r>
            <a:r>
              <a:rPr lang="en-US" sz="2798">
                <a:solidFill>
                  <a:srgbClr val="233244"/>
                </a:solidFill>
                <a:latin typeface="Arial"/>
                <a:ea typeface="Arial"/>
                <a:cs typeface="Arial"/>
                <a:sym typeface="Arial"/>
              </a:rPr>
              <a:t>of </a:t>
            </a:r>
            <a:r>
              <a:rPr lang="en-US" sz="2798">
                <a:solidFill>
                  <a:srgbClr val="233244"/>
                </a:solidFill>
                <a:latin typeface="Arial"/>
                <a:ea typeface="Arial"/>
                <a:cs typeface="Arial"/>
                <a:sym typeface="Arial"/>
              </a:rPr>
              <a:t>5 </a:t>
            </a:r>
            <a:r>
              <a:rPr lang="en-US" sz="2798">
                <a:solidFill>
                  <a:srgbClr val="233244"/>
                </a:solidFill>
                <a:latin typeface="Arial"/>
                <a:ea typeface="Arial"/>
                <a:cs typeface="Arial"/>
                <a:sym typeface="Arial"/>
              </a:rPr>
              <a:t>work</a:t>
            </a:r>
            <a:r>
              <a:rPr lang="en-US" sz="2798">
                <a:solidFill>
                  <a:srgbClr val="233244"/>
                </a:solidFill>
                <a:latin typeface="Arial"/>
                <a:ea typeface="Arial"/>
                <a:cs typeface="Arial"/>
                <a:sym typeface="Arial"/>
              </a:rPr>
              <a:t>in</a:t>
            </a:r>
            <a:r>
              <a:rPr lang="en-US" sz="2798">
                <a:solidFill>
                  <a:srgbClr val="233244"/>
                </a:solidFill>
                <a:latin typeface="Arial"/>
                <a:ea typeface="Arial"/>
                <a:cs typeface="Arial"/>
                <a:sym typeface="Arial"/>
              </a:rPr>
              <a:t>g</a:t>
            </a:r>
            <a:r>
              <a:rPr lang="en-US" sz="2798">
                <a:solidFill>
                  <a:srgbClr val="233244"/>
                </a:solidFill>
                <a:latin typeface="Arial"/>
                <a:ea typeface="Arial"/>
                <a:cs typeface="Arial"/>
                <a:sym typeface="Arial"/>
              </a:rPr>
              <a:t> </a:t>
            </a:r>
            <a:r>
              <a:rPr lang="en-US" sz="2798">
                <a:solidFill>
                  <a:srgbClr val="233244"/>
                </a:solidFill>
                <a:latin typeface="Arial"/>
                <a:ea typeface="Arial"/>
                <a:cs typeface="Arial"/>
                <a:sym typeface="Arial"/>
              </a:rPr>
              <a:t>days. Please take this period into consideration when submitting your request.</a:t>
            </a:r>
          </a:p>
          <a:p>
            <a:pPr algn="l">
              <a:lnSpc>
                <a:spcPts val="3357"/>
              </a:lnSpc>
            </a:pPr>
          </a:p>
        </p:txBody>
      </p:sp>
      <p:grpSp>
        <p:nvGrpSpPr>
          <p:cNvPr name="Group 7" id="7"/>
          <p:cNvGrpSpPr/>
          <p:nvPr/>
        </p:nvGrpSpPr>
        <p:grpSpPr>
          <a:xfrm rot="0">
            <a:off x="8552507" y="8711575"/>
            <a:ext cx="1353512" cy="1365247"/>
            <a:chOff x="0" y="0"/>
            <a:chExt cx="1804683" cy="1820329"/>
          </a:xfrm>
        </p:grpSpPr>
        <p:sp>
          <p:nvSpPr>
            <p:cNvPr name="Freeform 8" id="8"/>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5"/>
              <a:stretch>
                <a:fillRect l="-4859" t="0" r="-4860" b="-2"/>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85263" y="-295604"/>
            <a:ext cx="18288000" cy="1324304"/>
            <a:chOff x="0" y="0"/>
            <a:chExt cx="24384000" cy="1765738"/>
          </a:xfrm>
        </p:grpSpPr>
        <p:sp>
          <p:nvSpPr>
            <p:cNvPr name="Freeform 4" id="4"/>
            <p:cNvSpPr/>
            <p:nvPr/>
          </p:nvSpPr>
          <p:spPr>
            <a:xfrm flipH="false" flipV="false" rot="0">
              <a:off x="0" y="0"/>
              <a:ext cx="24384000" cy="1765744"/>
            </a:xfrm>
            <a:custGeom>
              <a:avLst/>
              <a:gdLst/>
              <a:ahLst/>
              <a:cxnLst/>
              <a:rect r="r" b="b" t="t" l="l"/>
              <a:pathLst>
                <a:path h="1765744" w="24384000">
                  <a:moveTo>
                    <a:pt x="0" y="0"/>
                  </a:moveTo>
                  <a:lnTo>
                    <a:pt x="24384000" y="0"/>
                  </a:lnTo>
                  <a:lnTo>
                    <a:pt x="24384000" y="1765744"/>
                  </a:lnTo>
                  <a:lnTo>
                    <a:pt x="0" y="1765744"/>
                  </a:lnTo>
                  <a:close/>
                </a:path>
              </a:pathLst>
            </a:custGeom>
            <a:blipFill>
              <a:blip r:embed="rId3">
                <a:alphaModFix amt="0"/>
              </a:blip>
              <a:stretch>
                <a:fillRect l="0" t="-219078" r="0" b="-219077"/>
              </a:stretch>
            </a:blipFill>
          </p:spPr>
        </p:sp>
        <p:sp>
          <p:nvSpPr>
            <p:cNvPr name="TextBox 5" id="5"/>
            <p:cNvSpPr txBox="true"/>
            <p:nvPr/>
          </p:nvSpPr>
          <p:spPr>
            <a:xfrm>
              <a:off x="0" y="47625"/>
              <a:ext cx="24384000" cy="1718113"/>
            </a:xfrm>
            <a:prstGeom prst="rect">
              <a:avLst/>
            </a:prstGeom>
          </p:spPr>
          <p:txBody>
            <a:bodyPr anchor="b" rtlCol="false" tIns="0" lIns="0" bIns="0" rIns="0"/>
            <a:lstStyle/>
            <a:p>
              <a:pPr algn="l">
                <a:lnSpc>
                  <a:spcPts val="4320"/>
                </a:lnSpc>
              </a:pPr>
              <a:r>
                <a:rPr lang="en-US" b="true" sz="4000" spc="19">
                  <a:solidFill>
                    <a:srgbClr val="FF0000"/>
                  </a:solidFill>
                  <a:latin typeface="Arial Nova Bold"/>
                  <a:ea typeface="Arial Nova Bold"/>
                  <a:cs typeface="Arial Nova Bold"/>
                  <a:sym typeface="Arial Nova Bold"/>
                </a:rPr>
                <a:t>Wh</a:t>
              </a:r>
              <a:r>
                <a:rPr lang="en-US" b="true" sz="4000" spc="19">
                  <a:solidFill>
                    <a:srgbClr val="FF0000"/>
                  </a:solidFill>
                  <a:latin typeface="Arial Nova Bold"/>
                  <a:ea typeface="Arial Nova Bold"/>
                  <a:cs typeface="Arial Nova Bold"/>
                  <a:sym typeface="Arial Nova Bold"/>
                </a:rPr>
                <a:t>at is an Invitation/Acceptance Letter? How Can It Be Obtained?</a:t>
              </a:r>
            </a:p>
          </p:txBody>
        </p:sp>
      </p:grpSp>
      <p:sp>
        <p:nvSpPr>
          <p:cNvPr name="TextBox 6" id="6"/>
          <p:cNvSpPr txBox="true"/>
          <p:nvPr/>
        </p:nvSpPr>
        <p:spPr>
          <a:xfrm rot="0">
            <a:off x="0" y="1138690"/>
            <a:ext cx="18288000" cy="7783672"/>
          </a:xfrm>
          <a:prstGeom prst="rect">
            <a:avLst/>
          </a:prstGeom>
        </p:spPr>
        <p:txBody>
          <a:bodyPr anchor="t" rtlCol="false" tIns="0" lIns="0" bIns="0" rIns="0">
            <a:spAutoFit/>
          </a:bodyPr>
          <a:lstStyle/>
          <a:p>
            <a:pPr algn="l" marL="589239" indent="-294619" lvl="1">
              <a:lnSpc>
                <a:spcPts val="3275"/>
              </a:lnSpc>
              <a:buFont typeface="Arial"/>
              <a:buChar char="•"/>
            </a:pPr>
            <a:r>
              <a:rPr lang="en-US" sz="2729">
                <a:solidFill>
                  <a:srgbClr val="233244"/>
                </a:solidFill>
                <a:latin typeface="Arial"/>
                <a:ea typeface="Arial"/>
                <a:cs typeface="Arial"/>
                <a:sym typeface="Arial"/>
              </a:rPr>
              <a:t>For your Erasmus study mobility, once you have completed all application documents and submitted them to the host university or uploaded them to their system, the host university will send you an Acceptance/Admission Letter or an Invitation Letter.</a:t>
            </a:r>
          </a:p>
          <a:p>
            <a:pPr algn="l">
              <a:lnSpc>
                <a:spcPts val="3275"/>
              </a:lnSpc>
            </a:pPr>
          </a:p>
          <a:p>
            <a:pPr algn="l" marL="589239" indent="-294619" lvl="1">
              <a:lnSpc>
                <a:spcPts val="3275"/>
              </a:lnSpc>
              <a:buFont typeface="Arial"/>
              <a:buChar char="•"/>
            </a:pPr>
            <a:r>
              <a:rPr lang="en-US" sz="2729">
                <a:solidFill>
                  <a:srgbClr val="233244"/>
                </a:solidFill>
                <a:latin typeface="Arial"/>
                <a:ea typeface="Arial"/>
                <a:cs typeface="Arial"/>
                <a:sym typeface="Arial"/>
              </a:rPr>
              <a:t>This document includes your personal information and the dates when you will study at the host institution, and it is required for visa procedures.</a:t>
            </a:r>
          </a:p>
          <a:p>
            <a:pPr algn="l">
              <a:lnSpc>
                <a:spcPts val="3275"/>
              </a:lnSpc>
            </a:pPr>
          </a:p>
          <a:p>
            <a:pPr algn="l" marL="589239" indent="-294619" lvl="1">
              <a:lnSpc>
                <a:spcPts val="3275"/>
              </a:lnSpc>
              <a:buFont typeface="Arial"/>
              <a:buChar char="•"/>
            </a:pPr>
            <a:r>
              <a:rPr lang="en-US" sz="2729">
                <a:solidFill>
                  <a:srgbClr val="233244"/>
                </a:solidFill>
                <a:latin typeface="Arial"/>
                <a:ea typeface="Arial"/>
                <a:cs typeface="Arial"/>
                <a:sym typeface="Arial"/>
              </a:rPr>
              <a:t>The dates stated in this document are also used by our Coordination Office for the calculation of the Erasmus grant. A copy of this document may also be used for your Erasmus procedures.</a:t>
            </a:r>
          </a:p>
          <a:p>
            <a:pPr algn="l">
              <a:lnSpc>
                <a:spcPts val="3275"/>
              </a:lnSpc>
            </a:pPr>
          </a:p>
          <a:p>
            <a:pPr algn="l" marL="589239" indent="-294619" lvl="1">
              <a:lnSpc>
                <a:spcPts val="3275"/>
              </a:lnSpc>
              <a:buFont typeface="Arial"/>
              <a:buChar char="•"/>
            </a:pPr>
            <a:r>
              <a:rPr lang="en-US" sz="2729" spc="-30">
                <a:solidFill>
                  <a:srgbClr val="233244"/>
                </a:solidFill>
                <a:latin typeface="Arial"/>
                <a:ea typeface="Arial"/>
                <a:cs typeface="Arial"/>
                <a:sym typeface="Arial"/>
              </a:rPr>
              <a:t>The document must be signed by an authorized person of the institution and include t</a:t>
            </a:r>
            <a:r>
              <a:rPr lang="en-US" sz="2729" spc="-30" u="none">
                <a:solidFill>
                  <a:srgbClr val="233244"/>
                </a:solidFill>
                <a:latin typeface="Arial"/>
                <a:ea typeface="Arial"/>
                <a:cs typeface="Arial"/>
                <a:sym typeface="Arial"/>
              </a:rPr>
              <a:t>h</a:t>
            </a:r>
            <a:r>
              <a:rPr lang="en-US" sz="2729" spc="-30">
                <a:solidFill>
                  <a:srgbClr val="233244"/>
                </a:solidFill>
                <a:latin typeface="Arial"/>
                <a:ea typeface="Arial"/>
                <a:cs typeface="Arial"/>
                <a:sym typeface="Arial"/>
              </a:rPr>
              <a:t>e institution’s stamp/seal.</a:t>
            </a:r>
          </a:p>
          <a:p>
            <a:pPr algn="l">
              <a:lnSpc>
                <a:spcPts val="3275"/>
              </a:lnSpc>
            </a:pPr>
          </a:p>
          <a:p>
            <a:pPr algn="l" marL="589239" indent="-294619" lvl="1">
              <a:lnSpc>
                <a:spcPts val="3275"/>
              </a:lnSpc>
              <a:buFont typeface="Arial"/>
              <a:buChar char="•"/>
            </a:pPr>
            <a:r>
              <a:rPr lang="en-US" sz="2729" spc="-30">
                <a:solidFill>
                  <a:srgbClr val="233244"/>
                </a:solidFill>
                <a:latin typeface="Arial"/>
                <a:ea typeface="Arial"/>
                <a:cs typeface="Arial"/>
                <a:sym typeface="Arial"/>
              </a:rPr>
              <a:t>The document may also be electronically signed or barcoded.</a:t>
            </a:r>
          </a:p>
          <a:p>
            <a:pPr algn="l">
              <a:lnSpc>
                <a:spcPts val="3275"/>
              </a:lnSpc>
            </a:pPr>
          </a:p>
          <a:p>
            <a:pPr algn="l" marL="589239" indent="-294619" lvl="1">
              <a:lnSpc>
                <a:spcPts val="3275"/>
              </a:lnSpc>
              <a:buFont typeface="Arial"/>
              <a:buChar char="•"/>
            </a:pPr>
            <a:r>
              <a:rPr lang="en-US" sz="2729" spc="-30">
                <a:solidFill>
                  <a:srgbClr val="233244"/>
                </a:solidFill>
                <a:latin typeface="Arial"/>
                <a:ea typeface="Arial"/>
                <a:cs typeface="Arial"/>
                <a:sym typeface="Arial"/>
              </a:rPr>
              <a:t>However, please check whether the consulate of the country where you will apply for a visa requires the original document to be sent by post. When you receive the document, please check the accuracy of the information stated on it</a:t>
            </a:r>
          </a:p>
          <a:p>
            <a:pPr algn="l">
              <a:lnSpc>
                <a:spcPts val="3275"/>
              </a:lnSpc>
            </a:pPr>
          </a:p>
          <a:p>
            <a:pPr algn="l" marL="589239" indent="-294619" lvl="1">
              <a:lnSpc>
                <a:spcPts val="2947"/>
              </a:lnSpc>
              <a:buFont typeface="Arial"/>
              <a:buChar char="•"/>
            </a:pPr>
          </a:p>
        </p:txBody>
      </p:sp>
      <p:grpSp>
        <p:nvGrpSpPr>
          <p:cNvPr name="Group 7" id="7"/>
          <p:cNvGrpSpPr/>
          <p:nvPr/>
        </p:nvGrpSpPr>
        <p:grpSpPr>
          <a:xfrm rot="0">
            <a:off x="8552507" y="8711575"/>
            <a:ext cx="1353512" cy="1365247"/>
            <a:chOff x="0" y="0"/>
            <a:chExt cx="1804683" cy="1820329"/>
          </a:xfrm>
        </p:grpSpPr>
        <p:sp>
          <p:nvSpPr>
            <p:cNvPr name="Freeform 8" id="8"/>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4"/>
              <a:stretch>
                <a:fillRect l="-4859" t="0" r="-4860" b="-2"/>
              </a:stretch>
            </a:blipFill>
          </p:spPr>
        </p:sp>
      </p:grpSp>
    </p:spTree>
  </p:cSld>
  <p:clrMapOvr>
    <a:masterClrMapping/>
  </p:clrMapOvr>
  <p:transition spd="fast">
    <p:fade/>
  </p:transition>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8552507" y="8711575"/>
            <a:ext cx="1353512" cy="1365247"/>
            <a:chOff x="0" y="0"/>
            <a:chExt cx="1804683" cy="1820329"/>
          </a:xfrm>
        </p:grpSpPr>
        <p:sp>
          <p:nvSpPr>
            <p:cNvPr name="Freeform 4" id="4"/>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3"/>
              <a:stretch>
                <a:fillRect l="-4859" t="0" r="-4860" b="-2"/>
              </a:stretch>
            </a:blipFill>
          </p:spPr>
        </p:sp>
      </p:grpSp>
      <p:grpSp>
        <p:nvGrpSpPr>
          <p:cNvPr name="Group 5" id="5"/>
          <p:cNvGrpSpPr/>
          <p:nvPr/>
        </p:nvGrpSpPr>
        <p:grpSpPr>
          <a:xfrm rot="0">
            <a:off x="0" y="1"/>
            <a:ext cx="18288000" cy="1469569"/>
            <a:chOff x="0" y="0"/>
            <a:chExt cx="24384000" cy="1959426"/>
          </a:xfrm>
        </p:grpSpPr>
        <p:sp>
          <p:nvSpPr>
            <p:cNvPr name="Freeform 6" id="6"/>
            <p:cNvSpPr/>
            <p:nvPr/>
          </p:nvSpPr>
          <p:spPr>
            <a:xfrm flipH="false" flipV="false" rot="0">
              <a:off x="0" y="0"/>
              <a:ext cx="24384000" cy="1959420"/>
            </a:xfrm>
            <a:custGeom>
              <a:avLst/>
              <a:gdLst/>
              <a:ahLst/>
              <a:cxnLst/>
              <a:rect r="r" b="b" t="t" l="l"/>
              <a:pathLst>
                <a:path h="1959420" w="24384000">
                  <a:moveTo>
                    <a:pt x="0" y="0"/>
                  </a:moveTo>
                  <a:lnTo>
                    <a:pt x="24384000" y="0"/>
                  </a:lnTo>
                  <a:lnTo>
                    <a:pt x="24384000" y="1959420"/>
                  </a:lnTo>
                  <a:lnTo>
                    <a:pt x="0" y="1959420"/>
                  </a:lnTo>
                  <a:close/>
                </a:path>
              </a:pathLst>
            </a:custGeom>
            <a:blipFill>
              <a:blip r:embed="rId4">
                <a:alphaModFix amt="0"/>
              </a:blip>
              <a:stretch>
                <a:fillRect l="0" t="-192481" r="0" b="-192481"/>
              </a:stretch>
            </a:blipFill>
          </p:spPr>
        </p:sp>
        <p:sp>
          <p:nvSpPr>
            <p:cNvPr name="TextBox 7" id="7"/>
            <p:cNvSpPr txBox="true"/>
            <p:nvPr/>
          </p:nvSpPr>
          <p:spPr>
            <a:xfrm>
              <a:off x="0" y="57150"/>
              <a:ext cx="24384000" cy="1902276"/>
            </a:xfrm>
            <a:prstGeom prst="rect">
              <a:avLst/>
            </a:prstGeom>
          </p:spPr>
          <p:txBody>
            <a:bodyPr anchor="b" rtlCol="false" tIns="0" lIns="0" bIns="0" rIns="0"/>
            <a:lstStyle/>
            <a:p>
              <a:pPr algn="l">
                <a:lnSpc>
                  <a:spcPts val="5184"/>
                </a:lnSpc>
              </a:pPr>
              <a:r>
                <a:rPr lang="en-US" sz="4800">
                  <a:solidFill>
                    <a:srgbClr val="FF0000"/>
                  </a:solidFill>
                  <a:latin typeface="Arial Nova"/>
                  <a:ea typeface="Arial Nova"/>
                  <a:cs typeface="Arial Nova"/>
                  <a:sym typeface="Arial Nova"/>
                </a:rPr>
                <a:t>Step 3 – Procedures with Your Academic Unit</a:t>
              </a:r>
            </a:p>
          </p:txBody>
        </p:sp>
      </p:grpSp>
      <p:sp>
        <p:nvSpPr>
          <p:cNvPr name="TextBox 8" id="8"/>
          <p:cNvSpPr txBox="true"/>
          <p:nvPr/>
        </p:nvSpPr>
        <p:spPr>
          <a:xfrm rot="0">
            <a:off x="91430" y="1755539"/>
            <a:ext cx="18196570" cy="6255889"/>
          </a:xfrm>
          <a:prstGeom prst="rect">
            <a:avLst/>
          </a:prstGeom>
        </p:spPr>
        <p:txBody>
          <a:bodyPr anchor="t" rtlCol="false" tIns="0" lIns="0" bIns="0" rIns="0">
            <a:spAutoFit/>
          </a:bodyPr>
          <a:lstStyle/>
          <a:p>
            <a:pPr algn="l">
              <a:lnSpc>
                <a:spcPts val="4493"/>
              </a:lnSpc>
            </a:pPr>
            <a:r>
              <a:rPr lang="en-US" sz="4680" spc="-51">
                <a:solidFill>
                  <a:srgbClr val="FF0000"/>
                </a:solidFill>
                <a:latin typeface="Arial"/>
                <a:ea typeface="Arial"/>
                <a:cs typeface="Arial"/>
                <a:sym typeface="Arial"/>
              </a:rPr>
              <a:t>  Decision of the Board</a:t>
            </a:r>
          </a:p>
          <a:p>
            <a:pPr algn="l">
              <a:lnSpc>
                <a:spcPts val="2757"/>
              </a:lnSpc>
            </a:pPr>
          </a:p>
          <a:p>
            <a:pPr algn="l" marL="620079" indent="-310039" lvl="1">
              <a:lnSpc>
                <a:spcPts val="2757"/>
              </a:lnSpc>
              <a:buFont typeface="Arial"/>
              <a:buChar char="•"/>
            </a:pPr>
            <a:r>
              <a:rPr lang="en-US" sz="2872" spc="-31">
                <a:solidFill>
                  <a:srgbClr val="233244"/>
                </a:solidFill>
                <a:latin typeface="Arial"/>
                <a:ea typeface="Arial"/>
                <a:cs typeface="Arial"/>
                <a:sym typeface="Arial"/>
              </a:rPr>
              <a:t>It is </a:t>
            </a:r>
            <a:r>
              <a:rPr lang="en-US" sz="2872" spc="-31">
                <a:solidFill>
                  <a:srgbClr val="233244"/>
                </a:solidFill>
                <a:latin typeface="Arial"/>
                <a:ea typeface="Arial"/>
                <a:cs typeface="Arial"/>
                <a:sym typeface="Arial"/>
              </a:rPr>
              <a:t>an approval document issued by the academic unit. </a:t>
            </a:r>
          </a:p>
          <a:p>
            <a:pPr algn="l">
              <a:lnSpc>
                <a:spcPts val="2757"/>
              </a:lnSpc>
            </a:pPr>
          </a:p>
          <a:p>
            <a:pPr algn="l" marL="620079" indent="-310039" lvl="1">
              <a:lnSpc>
                <a:spcPts val="2757"/>
              </a:lnSpc>
              <a:buFont typeface="Arial"/>
              <a:buChar char="•"/>
            </a:pPr>
            <a:r>
              <a:rPr lang="en-US" sz="2872" spc="-31">
                <a:solidFill>
                  <a:srgbClr val="233244"/>
                </a:solidFill>
                <a:latin typeface="Arial"/>
                <a:ea typeface="Arial"/>
                <a:cs typeface="Arial"/>
                <a:sym typeface="Arial"/>
              </a:rPr>
              <a:t>It confirms the student’s Erasmus mobility, leave status during the exchange period, and course recognition.</a:t>
            </a:r>
          </a:p>
          <a:p>
            <a:pPr algn="l">
              <a:lnSpc>
                <a:spcPts val="2757"/>
              </a:lnSpc>
            </a:pPr>
          </a:p>
          <a:p>
            <a:pPr algn="l" marL="620079" indent="-310039" lvl="1">
              <a:lnSpc>
                <a:spcPts val="2757"/>
              </a:lnSpc>
              <a:buFont typeface="Arial"/>
              <a:buChar char="•"/>
            </a:pPr>
            <a:r>
              <a:rPr lang="en-US" sz="2872" spc="-74">
                <a:solidFill>
                  <a:srgbClr val="233244"/>
                </a:solidFill>
                <a:latin typeface="Arial"/>
                <a:ea typeface="Arial"/>
                <a:cs typeface="Arial"/>
                <a:sym typeface="Arial"/>
              </a:rPr>
              <a:t> Decision of the Board process cannot be initiated before the preparation and signature/approval process of the Learning Agreement has been completed.</a:t>
            </a:r>
          </a:p>
          <a:p>
            <a:pPr algn="l">
              <a:lnSpc>
                <a:spcPts val="2757"/>
              </a:lnSpc>
            </a:pPr>
          </a:p>
          <a:p>
            <a:pPr algn="l" marL="620079" indent="-310039" lvl="1">
              <a:lnSpc>
                <a:spcPts val="2757"/>
              </a:lnSpc>
              <a:buFont typeface="Arial"/>
              <a:buChar char="•"/>
            </a:pPr>
            <a:r>
              <a:rPr lang="en-US" sz="2872" spc="-31">
                <a:solidFill>
                  <a:srgbClr val="233244"/>
                </a:solidFill>
                <a:latin typeface="Arial"/>
                <a:ea typeface="Arial"/>
                <a:cs typeface="Arial"/>
                <a:sym typeface="Arial"/>
              </a:rPr>
              <a:t>Research Assistants must obtain two s</a:t>
            </a:r>
            <a:r>
              <a:rPr lang="en-US" sz="2872" spc="-31" u="none">
                <a:solidFill>
                  <a:srgbClr val="233244"/>
                </a:solidFill>
                <a:latin typeface="Arial"/>
                <a:ea typeface="Arial"/>
                <a:cs typeface="Arial"/>
                <a:sym typeface="Arial"/>
              </a:rPr>
              <a:t>ep</a:t>
            </a:r>
            <a:r>
              <a:rPr lang="en-US" sz="2872" spc="-31">
                <a:solidFill>
                  <a:srgbClr val="233244"/>
                </a:solidFill>
                <a:latin typeface="Arial"/>
                <a:ea typeface="Arial"/>
                <a:cs typeface="Arial"/>
                <a:sym typeface="Arial"/>
              </a:rPr>
              <a:t>a</a:t>
            </a:r>
            <a:r>
              <a:rPr lang="en-US" sz="2872" spc="-31" u="none">
                <a:solidFill>
                  <a:srgbClr val="233244"/>
                </a:solidFill>
                <a:latin typeface="Arial"/>
                <a:ea typeface="Arial"/>
                <a:cs typeface="Arial"/>
                <a:sym typeface="Arial"/>
              </a:rPr>
              <a:t>r</a:t>
            </a:r>
            <a:r>
              <a:rPr lang="en-US" sz="2872" spc="-31">
                <a:solidFill>
                  <a:srgbClr val="233244"/>
                </a:solidFill>
                <a:latin typeface="Arial"/>
                <a:ea typeface="Arial"/>
                <a:cs typeface="Arial"/>
                <a:sym typeface="Arial"/>
              </a:rPr>
              <a:t>ate Decisions: one as a staff member and one as a student.</a:t>
            </a:r>
          </a:p>
          <a:p>
            <a:pPr algn="l">
              <a:lnSpc>
                <a:spcPts val="2757"/>
              </a:lnSpc>
            </a:pPr>
          </a:p>
          <a:p>
            <a:pPr algn="l" marL="620079" indent="-310039" lvl="1">
              <a:lnSpc>
                <a:spcPts val="2757"/>
              </a:lnSpc>
              <a:buFont typeface="Arial"/>
              <a:buChar char="•"/>
            </a:pPr>
            <a:r>
              <a:rPr lang="en-US" sz="2872" spc="-63">
                <a:solidFill>
                  <a:srgbClr val="233244"/>
                </a:solidFill>
                <a:latin typeface="Arial"/>
                <a:ea typeface="Arial"/>
                <a:cs typeface="Arial"/>
                <a:sym typeface="Arial"/>
              </a:rPr>
              <a:t>If there is any cha</a:t>
            </a:r>
            <a:r>
              <a:rPr lang="en-US" sz="2872" spc="-63">
                <a:solidFill>
                  <a:srgbClr val="233244"/>
                </a:solidFill>
                <a:latin typeface="Arial"/>
                <a:ea typeface="Arial"/>
                <a:cs typeface="Arial"/>
                <a:sym typeface="Arial"/>
              </a:rPr>
              <a:t>nge in the planned courses or course credits stated in the Learning Agreement after the Erasmus study period has started, a new Decision of the Board must be issued.</a:t>
            </a:r>
          </a:p>
          <a:p>
            <a:pPr algn="l">
              <a:lnSpc>
                <a:spcPts val="3267"/>
              </a:lnSpc>
            </a:pPr>
            <a:r>
              <a:rPr lang="en-US" sz="3403" spc="-31">
                <a:solidFill>
                  <a:srgbClr val="233244"/>
                </a:solidFill>
                <a:latin typeface="Calibri (MS)"/>
                <a:ea typeface="Calibri (MS)"/>
                <a:cs typeface="Calibri (MS)"/>
                <a:sym typeface="Calibri (MS)"/>
              </a:rPr>
              <a:t> </a:t>
            </a:r>
          </a:p>
          <a:p>
            <a:pPr algn="l">
              <a:lnSpc>
                <a:spcPts val="2757"/>
              </a:lnSpc>
            </a:pPr>
          </a:p>
          <a:p>
            <a:pPr algn="l">
              <a:lnSpc>
                <a:spcPts val="3446"/>
              </a:lnSpc>
            </a:pPr>
          </a:p>
          <a:p>
            <a:pPr algn="l">
              <a:lnSpc>
                <a:spcPts val="3101"/>
              </a:lnSpc>
            </a:pPr>
          </a:p>
        </p:txBody>
      </p:sp>
    </p:spTree>
  </p:cSld>
  <p:clrMapOvr>
    <a:masterClrMapping/>
  </p:clrMapOvr>
  <p:transition spd="fast">
    <p:fade/>
  </p:transition>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9751" y="-239233"/>
            <a:ext cx="18288000" cy="1892596"/>
            <a:chOff x="0" y="0"/>
            <a:chExt cx="24384000" cy="2523462"/>
          </a:xfrm>
        </p:grpSpPr>
        <p:sp>
          <p:nvSpPr>
            <p:cNvPr name="Freeform 4" id="4"/>
            <p:cNvSpPr/>
            <p:nvPr/>
          </p:nvSpPr>
          <p:spPr>
            <a:xfrm flipH="false" flipV="false" rot="0">
              <a:off x="0" y="0"/>
              <a:ext cx="24384000" cy="2523460"/>
            </a:xfrm>
            <a:custGeom>
              <a:avLst/>
              <a:gdLst/>
              <a:ahLst/>
              <a:cxnLst/>
              <a:rect r="r" b="b" t="t" l="l"/>
              <a:pathLst>
                <a:path h="2523460" w="24384000">
                  <a:moveTo>
                    <a:pt x="0" y="0"/>
                  </a:moveTo>
                  <a:lnTo>
                    <a:pt x="24384000" y="0"/>
                  </a:lnTo>
                  <a:lnTo>
                    <a:pt x="24384000" y="2523460"/>
                  </a:lnTo>
                  <a:lnTo>
                    <a:pt x="0" y="2523460"/>
                  </a:lnTo>
                  <a:close/>
                </a:path>
              </a:pathLst>
            </a:custGeom>
            <a:blipFill>
              <a:blip r:embed="rId3">
                <a:alphaModFix amt="0"/>
              </a:blip>
              <a:stretch>
                <a:fillRect l="0" t="-138282" r="0" b="-138282"/>
              </a:stretch>
            </a:blipFill>
          </p:spPr>
        </p:sp>
        <p:sp>
          <p:nvSpPr>
            <p:cNvPr name="TextBox 5" id="5"/>
            <p:cNvSpPr txBox="true"/>
            <p:nvPr/>
          </p:nvSpPr>
          <p:spPr>
            <a:xfrm>
              <a:off x="0" y="57150"/>
              <a:ext cx="24384000" cy="2466312"/>
            </a:xfrm>
            <a:prstGeom prst="rect">
              <a:avLst/>
            </a:prstGeom>
          </p:spPr>
          <p:txBody>
            <a:bodyPr anchor="b" rtlCol="false" tIns="0" lIns="0" bIns="0" rIns="0"/>
            <a:lstStyle/>
            <a:p>
              <a:pPr algn="l">
                <a:lnSpc>
                  <a:spcPts val="4860"/>
                </a:lnSpc>
              </a:pPr>
              <a:r>
                <a:rPr lang="en-US" sz="4500" b="true">
                  <a:solidFill>
                    <a:srgbClr val="FF0000"/>
                  </a:solidFill>
                  <a:latin typeface="Arial Nova Bold"/>
                  <a:ea typeface="Arial Nova Bold"/>
                  <a:cs typeface="Arial Nova Bold"/>
                  <a:sym typeface="Arial Nova Bold"/>
                </a:rPr>
                <a:t>E</a:t>
              </a:r>
              <a:r>
                <a:rPr lang="en-US" sz="4500" b="true">
                  <a:solidFill>
                    <a:srgbClr val="FF0000"/>
                  </a:solidFill>
                  <a:latin typeface="Arial Nova Bold"/>
                  <a:ea typeface="Arial Nova Bold"/>
                  <a:cs typeface="Arial Nova Bold"/>
                  <a:sym typeface="Arial Nova Bold"/>
                </a:rPr>
                <a:t>nglish Transcript</a:t>
              </a:r>
            </a:p>
          </p:txBody>
        </p:sp>
      </p:grpSp>
      <p:sp>
        <p:nvSpPr>
          <p:cNvPr name="TextBox 6" id="6"/>
          <p:cNvSpPr txBox="true"/>
          <p:nvPr/>
        </p:nvSpPr>
        <p:spPr>
          <a:xfrm rot="0">
            <a:off x="0" y="1791549"/>
            <a:ext cx="18268249" cy="7198489"/>
          </a:xfrm>
          <a:prstGeom prst="rect">
            <a:avLst/>
          </a:prstGeom>
        </p:spPr>
        <p:txBody>
          <a:bodyPr anchor="t" rtlCol="false" tIns="0" lIns="0" bIns="0" rIns="0">
            <a:spAutoFit/>
          </a:bodyPr>
          <a:lstStyle/>
          <a:p>
            <a:pPr algn="l" marL="602324" indent="-301162" lvl="1">
              <a:lnSpc>
                <a:spcPts val="6240"/>
              </a:lnSpc>
              <a:buFont typeface="Arial"/>
              <a:buChar char="•"/>
            </a:pPr>
            <a:r>
              <a:rPr lang="en-US" sz="2789" spc="-30">
                <a:solidFill>
                  <a:srgbClr val="233244"/>
                </a:solidFill>
                <a:latin typeface="Arial"/>
                <a:ea typeface="Arial"/>
                <a:cs typeface="Arial"/>
                <a:sym typeface="Arial"/>
              </a:rPr>
              <a:t>It</a:t>
            </a:r>
            <a:r>
              <a:rPr lang="en-US" sz="2789" spc="-30">
                <a:solidFill>
                  <a:srgbClr val="233244"/>
                </a:solidFill>
                <a:latin typeface="Arial"/>
                <a:ea typeface="Arial"/>
                <a:cs typeface="Arial"/>
                <a:sym typeface="Arial"/>
              </a:rPr>
              <a:t> is a document that includes all courses the student has taken or is currently enrolled in, their ECTS/AKTS credits, latest academic results, and Cumulative Grade Point Average (CGPA).</a:t>
            </a:r>
          </a:p>
          <a:p>
            <a:pPr algn="l">
              <a:lnSpc>
                <a:spcPts val="6240"/>
              </a:lnSpc>
            </a:pPr>
          </a:p>
          <a:p>
            <a:pPr algn="l" marL="602324" indent="-301162" lvl="1">
              <a:lnSpc>
                <a:spcPts val="6240"/>
              </a:lnSpc>
              <a:buFont typeface="Arial"/>
              <a:buChar char="•"/>
            </a:pPr>
            <a:r>
              <a:rPr lang="en-US" sz="2789" spc="-30">
                <a:solidFill>
                  <a:srgbClr val="233244"/>
                </a:solidFill>
                <a:latin typeface="Arial"/>
                <a:ea typeface="Arial"/>
                <a:cs typeface="Arial"/>
                <a:sym typeface="Arial"/>
              </a:rPr>
              <a:t>The English transcript document that you will submit to the International Academic Relations Office must be up to date.</a:t>
            </a:r>
          </a:p>
          <a:p>
            <a:pPr algn="l">
              <a:lnSpc>
                <a:spcPts val="6240"/>
              </a:lnSpc>
            </a:pPr>
          </a:p>
          <a:p>
            <a:pPr algn="l" marL="602324" indent="-301162" lvl="1">
              <a:lnSpc>
                <a:spcPts val="6240"/>
              </a:lnSpc>
              <a:buFont typeface="Arial"/>
              <a:buChar char="•"/>
            </a:pPr>
            <a:r>
              <a:rPr lang="en-US" sz="2789" spc="-30">
                <a:solidFill>
                  <a:srgbClr val="233244"/>
                </a:solidFill>
                <a:latin typeface="Arial"/>
                <a:ea typeface="Arial"/>
                <a:cs typeface="Arial"/>
                <a:sym typeface="Arial"/>
              </a:rPr>
              <a:t>If your grade point average falls below 1.80 out of 4.00, it is not possible to carry out Erasmus study mobility.</a:t>
            </a:r>
          </a:p>
          <a:p>
            <a:pPr algn="l">
              <a:lnSpc>
                <a:spcPts val="3013"/>
              </a:lnSpc>
            </a:pPr>
          </a:p>
          <a:p>
            <a:pPr algn="l">
              <a:lnSpc>
                <a:spcPts val="3013"/>
              </a:lnSpc>
            </a:pPr>
          </a:p>
          <a:p>
            <a:pPr algn="l">
              <a:lnSpc>
                <a:spcPts val="3013"/>
              </a:lnSpc>
            </a:pPr>
          </a:p>
          <a:p>
            <a:pPr algn="l">
              <a:lnSpc>
                <a:spcPts val="3013"/>
              </a:lnSpc>
            </a:pPr>
          </a:p>
        </p:txBody>
      </p:sp>
      <p:grpSp>
        <p:nvGrpSpPr>
          <p:cNvPr name="Group 7" id="7"/>
          <p:cNvGrpSpPr/>
          <p:nvPr/>
        </p:nvGrpSpPr>
        <p:grpSpPr>
          <a:xfrm rot="0">
            <a:off x="8552507" y="8711575"/>
            <a:ext cx="1353512" cy="1365247"/>
            <a:chOff x="0" y="0"/>
            <a:chExt cx="1804683" cy="1820329"/>
          </a:xfrm>
        </p:grpSpPr>
        <p:sp>
          <p:nvSpPr>
            <p:cNvPr name="Freeform 8" id="8"/>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4"/>
              <a:stretch>
                <a:fillRect l="-4859" t="0" r="-4860" b="-2"/>
              </a:stretch>
            </a:blipFill>
          </p:spPr>
        </p:sp>
      </p:grpSp>
    </p:spTree>
  </p:cSld>
  <p:clrMapOvr>
    <a:masterClrMapping/>
  </p:clrMapOvr>
  <p:transition spd="fast">
    <p:fade/>
  </p:transition>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8552507" y="8711575"/>
            <a:ext cx="1353512" cy="1365247"/>
            <a:chOff x="0" y="0"/>
            <a:chExt cx="1804683" cy="1820329"/>
          </a:xfrm>
        </p:grpSpPr>
        <p:sp>
          <p:nvSpPr>
            <p:cNvPr name="Freeform 4" id="4"/>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3"/>
              <a:stretch>
                <a:fillRect l="-4859" t="0" r="-4860" b="-2"/>
              </a:stretch>
            </a:blipFill>
          </p:spPr>
        </p:sp>
      </p:grpSp>
      <p:grpSp>
        <p:nvGrpSpPr>
          <p:cNvPr name="Group 5" id="5"/>
          <p:cNvGrpSpPr/>
          <p:nvPr/>
        </p:nvGrpSpPr>
        <p:grpSpPr>
          <a:xfrm rot="0">
            <a:off x="287082" y="334930"/>
            <a:ext cx="18288000" cy="2205281"/>
            <a:chOff x="0" y="0"/>
            <a:chExt cx="24384000" cy="2940374"/>
          </a:xfrm>
        </p:grpSpPr>
        <p:sp>
          <p:nvSpPr>
            <p:cNvPr name="Freeform 6" id="6"/>
            <p:cNvSpPr/>
            <p:nvPr/>
          </p:nvSpPr>
          <p:spPr>
            <a:xfrm flipH="false" flipV="false" rot="0">
              <a:off x="0" y="0"/>
              <a:ext cx="24384000" cy="2940371"/>
            </a:xfrm>
            <a:custGeom>
              <a:avLst/>
              <a:gdLst/>
              <a:ahLst/>
              <a:cxnLst/>
              <a:rect r="r" b="b" t="t" l="l"/>
              <a:pathLst>
                <a:path h="2940371" w="24384000">
                  <a:moveTo>
                    <a:pt x="0" y="0"/>
                  </a:moveTo>
                  <a:lnTo>
                    <a:pt x="24384000" y="0"/>
                  </a:lnTo>
                  <a:lnTo>
                    <a:pt x="24384000" y="2940371"/>
                  </a:lnTo>
                  <a:lnTo>
                    <a:pt x="0" y="2940371"/>
                  </a:lnTo>
                  <a:close/>
                </a:path>
              </a:pathLst>
            </a:custGeom>
            <a:blipFill>
              <a:blip r:embed="rId4">
                <a:alphaModFix amt="0"/>
              </a:blip>
              <a:stretch>
                <a:fillRect l="0" t="-118675" r="0" b="-104496"/>
              </a:stretch>
            </a:blipFill>
          </p:spPr>
        </p:sp>
        <p:sp>
          <p:nvSpPr>
            <p:cNvPr name="TextBox 7" id="7"/>
            <p:cNvSpPr txBox="true"/>
            <p:nvPr/>
          </p:nvSpPr>
          <p:spPr>
            <a:xfrm>
              <a:off x="0" y="66675"/>
              <a:ext cx="24384000" cy="2873699"/>
            </a:xfrm>
            <a:prstGeom prst="rect">
              <a:avLst/>
            </a:prstGeom>
          </p:spPr>
          <p:txBody>
            <a:bodyPr anchor="b" rtlCol="false" tIns="0" lIns="0" bIns="0" rIns="0"/>
            <a:lstStyle/>
            <a:p>
              <a:pPr algn="l">
                <a:lnSpc>
                  <a:spcPts val="5291"/>
                </a:lnSpc>
              </a:pPr>
              <a:r>
                <a:rPr lang="en-US" sz="4899">
                  <a:solidFill>
                    <a:srgbClr val="FF0000"/>
                  </a:solidFill>
                  <a:latin typeface="Arial Nova"/>
                  <a:ea typeface="Arial Nova"/>
                  <a:cs typeface="Arial Nova"/>
                  <a:sym typeface="Arial Nova"/>
                </a:rPr>
                <a:t>Step</a:t>
              </a:r>
              <a:r>
                <a:rPr lang="en-US" sz="4899">
                  <a:solidFill>
                    <a:srgbClr val="FF0000"/>
                  </a:solidFill>
                  <a:latin typeface="Arial Nova"/>
                  <a:ea typeface="Arial Nova"/>
                  <a:cs typeface="Arial Nova"/>
                  <a:sym typeface="Arial Nova"/>
                </a:rPr>
                <a:t> 4 – Travel Planning</a:t>
              </a:r>
            </a:p>
            <a:p>
              <a:pPr algn="l">
                <a:lnSpc>
                  <a:spcPts val="5291"/>
                </a:lnSpc>
              </a:pPr>
            </a:p>
            <a:p>
              <a:pPr algn="l">
                <a:lnSpc>
                  <a:spcPts val="5291"/>
                </a:lnSpc>
              </a:pPr>
            </a:p>
          </p:txBody>
        </p:sp>
      </p:grpSp>
      <p:sp>
        <p:nvSpPr>
          <p:cNvPr name="TextBox 8" id="8"/>
          <p:cNvSpPr txBox="true"/>
          <p:nvPr/>
        </p:nvSpPr>
        <p:spPr>
          <a:xfrm rot="0">
            <a:off x="0" y="1323270"/>
            <a:ext cx="18288000" cy="7034885"/>
          </a:xfrm>
          <a:prstGeom prst="rect">
            <a:avLst/>
          </a:prstGeom>
        </p:spPr>
        <p:txBody>
          <a:bodyPr anchor="t" rtlCol="false" tIns="0" lIns="0" bIns="0" rIns="0">
            <a:spAutoFit/>
          </a:bodyPr>
          <a:lstStyle/>
          <a:p>
            <a:pPr algn="l">
              <a:lnSpc>
                <a:spcPts val="6049"/>
              </a:lnSpc>
            </a:pPr>
            <a:r>
              <a:rPr lang="en-US" sz="5041">
                <a:solidFill>
                  <a:srgbClr val="FF0000"/>
                </a:solidFill>
                <a:latin typeface="Calibri (MS)"/>
                <a:ea typeface="Calibri (MS)"/>
                <a:cs typeface="Calibri (MS)"/>
                <a:sym typeface="Calibri (MS)"/>
              </a:rPr>
              <a:t>         </a:t>
            </a:r>
            <a:r>
              <a:rPr lang="en-US" sz="5041">
                <a:solidFill>
                  <a:srgbClr val="FF0000"/>
                </a:solidFill>
                <a:latin typeface="Calibri (MS)"/>
                <a:ea typeface="Calibri (MS)"/>
                <a:cs typeface="Calibri (MS)"/>
                <a:sym typeface="Calibri (MS)"/>
              </a:rPr>
              <a:t>Vi</a:t>
            </a:r>
            <a:r>
              <a:rPr lang="en-US" sz="5041">
                <a:solidFill>
                  <a:srgbClr val="FF0000"/>
                </a:solidFill>
                <a:latin typeface="Calibri (MS)"/>
                <a:ea typeface="Calibri (MS)"/>
                <a:cs typeface="Calibri (MS)"/>
                <a:sym typeface="Calibri (MS)"/>
              </a:rPr>
              <a:t>sa</a:t>
            </a:r>
            <a:r>
              <a:rPr lang="en-US" sz="5041">
                <a:solidFill>
                  <a:srgbClr val="FF0000"/>
                </a:solidFill>
                <a:latin typeface="Calibri (MS)"/>
                <a:ea typeface="Calibri (MS)"/>
                <a:cs typeface="Calibri (MS)"/>
                <a:sym typeface="Calibri (MS)"/>
              </a:rPr>
              <a:t> </a:t>
            </a:r>
            <a:r>
              <a:rPr lang="en-US" sz="5041">
                <a:solidFill>
                  <a:srgbClr val="FF0000"/>
                </a:solidFill>
                <a:latin typeface="Calibri (MS)"/>
                <a:ea typeface="Calibri (MS)"/>
                <a:cs typeface="Calibri (MS)"/>
                <a:sym typeface="Calibri (MS)"/>
              </a:rPr>
              <a:t>Proc</a:t>
            </a:r>
            <a:r>
              <a:rPr lang="en-US" sz="5041">
                <a:solidFill>
                  <a:srgbClr val="FF0000"/>
                </a:solidFill>
                <a:latin typeface="Calibri (MS)"/>
                <a:ea typeface="Calibri (MS)"/>
                <a:cs typeface="Calibri (MS)"/>
                <a:sym typeface="Calibri (MS)"/>
              </a:rPr>
              <a:t>e</a:t>
            </a:r>
            <a:r>
              <a:rPr lang="en-US" sz="5041">
                <a:solidFill>
                  <a:srgbClr val="FF0000"/>
                </a:solidFill>
                <a:latin typeface="Calibri (MS)"/>
                <a:ea typeface="Calibri (MS)"/>
                <a:cs typeface="Calibri (MS)"/>
                <a:sym typeface="Calibri (MS)"/>
              </a:rPr>
              <a:t>du</a:t>
            </a:r>
            <a:r>
              <a:rPr lang="en-US" sz="5041">
                <a:solidFill>
                  <a:srgbClr val="FF0000"/>
                </a:solidFill>
                <a:latin typeface="Calibri (MS)"/>
                <a:ea typeface="Calibri (MS)"/>
                <a:cs typeface="Calibri (MS)"/>
                <a:sym typeface="Calibri (MS)"/>
              </a:rPr>
              <a:t>r</a:t>
            </a:r>
            <a:r>
              <a:rPr lang="en-US" sz="5041" u="none">
                <a:solidFill>
                  <a:srgbClr val="FF0000"/>
                </a:solidFill>
                <a:latin typeface="Calibri (MS)"/>
                <a:ea typeface="Calibri (MS)"/>
                <a:cs typeface="Calibri (MS)"/>
                <a:sym typeface="Calibri (MS)"/>
              </a:rPr>
              <a:t>e</a:t>
            </a:r>
            <a:r>
              <a:rPr lang="en-US" sz="5041">
                <a:solidFill>
                  <a:srgbClr val="FF0000"/>
                </a:solidFill>
                <a:latin typeface="Calibri (MS)"/>
                <a:ea typeface="Calibri (MS)"/>
                <a:cs typeface="Calibri (MS)"/>
                <a:sym typeface="Calibri (MS)"/>
              </a:rPr>
              <a:t>s</a:t>
            </a:r>
          </a:p>
          <a:p>
            <a:pPr algn="l">
              <a:lnSpc>
                <a:spcPts val="6049"/>
              </a:lnSpc>
            </a:pPr>
          </a:p>
          <a:p>
            <a:pPr algn="l">
              <a:lnSpc>
                <a:spcPts val="6049"/>
              </a:lnSpc>
            </a:pPr>
            <a:r>
              <a:rPr lang="en-US" sz="5041">
                <a:solidFill>
                  <a:srgbClr val="FF0000"/>
                </a:solidFill>
                <a:latin typeface="Calibri (MS)"/>
                <a:ea typeface="Calibri (MS)"/>
                <a:cs typeface="Calibri (MS)"/>
                <a:sym typeface="Calibri (MS)"/>
              </a:rPr>
              <a:t>Grant</a:t>
            </a:r>
            <a:r>
              <a:rPr lang="en-US" sz="5041" u="none">
                <a:solidFill>
                  <a:srgbClr val="FF0000"/>
                </a:solidFill>
                <a:latin typeface="Calibri (MS)"/>
                <a:ea typeface="Calibri (MS)"/>
                <a:cs typeface="Calibri (MS)"/>
                <a:sym typeface="Calibri (MS)"/>
              </a:rPr>
              <a:t> </a:t>
            </a:r>
            <a:r>
              <a:rPr lang="en-US" sz="5041">
                <a:solidFill>
                  <a:srgbClr val="FF0000"/>
                </a:solidFill>
                <a:latin typeface="Calibri (MS)"/>
                <a:ea typeface="Calibri (MS)"/>
                <a:cs typeface="Calibri (MS)"/>
                <a:sym typeface="Calibri (MS)"/>
              </a:rPr>
              <a:t>Letter</a:t>
            </a:r>
            <a:r>
              <a:rPr lang="en-US" sz="5041" u="none">
                <a:solidFill>
                  <a:srgbClr val="FF0000"/>
                </a:solidFill>
                <a:latin typeface="Calibri (MS)"/>
                <a:ea typeface="Calibri (MS)"/>
                <a:cs typeface="Calibri (MS)"/>
                <a:sym typeface="Calibri (MS)"/>
              </a:rPr>
              <a:t> </a:t>
            </a:r>
            <a:r>
              <a:rPr lang="en-US" sz="5041">
                <a:solidFill>
                  <a:srgbClr val="FF0000"/>
                </a:solidFill>
                <a:latin typeface="Calibri (MS)"/>
                <a:ea typeface="Calibri (MS)"/>
                <a:cs typeface="Calibri (MS)"/>
                <a:sym typeface="Calibri (MS)"/>
              </a:rPr>
              <a:t>/</a:t>
            </a:r>
            <a:r>
              <a:rPr lang="en-US" sz="5041" u="none">
                <a:solidFill>
                  <a:srgbClr val="FF0000"/>
                </a:solidFill>
                <a:latin typeface="Calibri (MS)"/>
                <a:ea typeface="Calibri (MS)"/>
                <a:cs typeface="Calibri (MS)"/>
                <a:sym typeface="Calibri (MS)"/>
              </a:rPr>
              <a:t> Letter of Verification:</a:t>
            </a:r>
          </a:p>
          <a:p>
            <a:pPr algn="l">
              <a:lnSpc>
                <a:spcPts val="6049"/>
              </a:lnSpc>
            </a:pPr>
          </a:p>
          <a:p>
            <a:pPr algn="l">
              <a:lnSpc>
                <a:spcPts val="3456"/>
              </a:lnSpc>
            </a:pPr>
            <a:r>
              <a:rPr lang="en-US" sz="2880">
                <a:solidFill>
                  <a:srgbClr val="000000"/>
                </a:solidFill>
                <a:latin typeface="Arial"/>
                <a:ea typeface="Arial"/>
                <a:cs typeface="Arial"/>
                <a:sym typeface="Arial"/>
              </a:rPr>
              <a:t>This doc</a:t>
            </a:r>
            <a:r>
              <a:rPr lang="en-US" sz="2880">
                <a:solidFill>
                  <a:srgbClr val="000000"/>
                </a:solidFill>
                <a:latin typeface="Arial"/>
                <a:ea typeface="Arial"/>
                <a:cs typeface="Arial"/>
                <a:sym typeface="Arial"/>
              </a:rPr>
              <a:t>ument is issued by the International Academic Relations Office.</a:t>
            </a:r>
          </a:p>
          <a:p>
            <a:pPr algn="l">
              <a:lnSpc>
                <a:spcPts val="3456"/>
              </a:lnSpc>
            </a:pPr>
          </a:p>
          <a:p>
            <a:pPr algn="l">
              <a:lnSpc>
                <a:spcPts val="3456"/>
              </a:lnSpc>
            </a:pPr>
            <a:r>
              <a:rPr lang="en-US" sz="2880">
                <a:solidFill>
                  <a:srgbClr val="000000"/>
                </a:solidFill>
                <a:latin typeface="Arial"/>
                <a:ea typeface="Arial"/>
                <a:cs typeface="Arial"/>
                <a:sym typeface="Arial"/>
              </a:rPr>
              <a:t>To obtain this letter, you must send your Acceptance Letter / Invitation Letter to </a:t>
            </a:r>
            <a:r>
              <a:rPr lang="en-US" sz="2880" u="sng">
                <a:solidFill>
                  <a:srgbClr val="000000"/>
                </a:solidFill>
                <a:latin typeface="Arial"/>
                <a:ea typeface="Arial"/>
                <a:cs typeface="Arial"/>
                <a:sym typeface="Arial"/>
                <a:hlinkClick r:id="rId5" tooltip="mailto:erasmus@deu.edu.tr"/>
              </a:rPr>
              <a:t>erasmus@deu.edu.tr</a:t>
            </a:r>
            <a:r>
              <a:rPr lang="en-US" sz="2880">
                <a:solidFill>
                  <a:srgbClr val="000000"/>
                </a:solidFill>
                <a:latin typeface="Arial"/>
                <a:ea typeface="Arial"/>
                <a:cs typeface="Arial"/>
                <a:sym typeface="Arial"/>
              </a:rPr>
              <a:t> and submit your request. The letter must be prepared by the host institution and include the date range of your study period abroad or the academic calendar.</a:t>
            </a:r>
          </a:p>
          <a:p>
            <a:pPr algn="l">
              <a:lnSpc>
                <a:spcPts val="3456"/>
              </a:lnSpc>
            </a:pPr>
          </a:p>
          <a:p>
            <a:pPr algn="l">
              <a:lnSpc>
                <a:spcPts val="3456"/>
              </a:lnSpc>
            </a:pPr>
            <a:r>
              <a:rPr lang="en-US" sz="2880">
                <a:solidFill>
                  <a:srgbClr val="000000"/>
                </a:solidFill>
                <a:latin typeface="Arial"/>
                <a:ea typeface="Arial"/>
                <a:cs typeface="Arial"/>
                <a:sym typeface="Arial"/>
              </a:rPr>
              <a:t>Under normal circumstances, the document may take up to 5 working days to be prepared. Therefore, you should apply by taking this period into consideration and check your e-mail inbox to follow the notification.</a:t>
            </a:r>
          </a:p>
          <a:p>
            <a:pPr algn="ctr" marL="548415" indent="-274208" lvl="1">
              <a:lnSpc>
                <a:spcPts val="3111"/>
              </a:lnSpc>
            </a:pPr>
          </a:p>
        </p:txBody>
      </p:sp>
    </p:spTree>
  </p:cSld>
  <p:clrMapOvr>
    <a:masterClrMapping/>
  </p:clrMapOvr>
  <p:transition spd="fast">
    <p:fade/>
  </p:transition>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8552507" y="8711575"/>
            <a:ext cx="1353512" cy="1365247"/>
            <a:chOff x="0" y="0"/>
            <a:chExt cx="1804683" cy="1820329"/>
          </a:xfrm>
        </p:grpSpPr>
        <p:sp>
          <p:nvSpPr>
            <p:cNvPr name="Freeform 4" id="4"/>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3"/>
              <a:stretch>
                <a:fillRect l="-4859" t="0" r="-4860" b="-2"/>
              </a:stretch>
            </a:blipFill>
          </p:spPr>
        </p:sp>
      </p:grpSp>
      <p:sp>
        <p:nvSpPr>
          <p:cNvPr name="TextBox 5" id="5"/>
          <p:cNvSpPr txBox="true"/>
          <p:nvPr/>
        </p:nvSpPr>
        <p:spPr>
          <a:xfrm rot="0">
            <a:off x="0" y="227117"/>
            <a:ext cx="18288000" cy="9070989"/>
          </a:xfrm>
          <a:prstGeom prst="rect">
            <a:avLst/>
          </a:prstGeom>
        </p:spPr>
        <p:txBody>
          <a:bodyPr anchor="t" rtlCol="false" tIns="0" lIns="0" bIns="0" rIns="0">
            <a:spAutoFit/>
          </a:bodyPr>
          <a:lstStyle/>
          <a:p>
            <a:pPr algn="l">
              <a:lnSpc>
                <a:spcPts val="4216"/>
              </a:lnSpc>
            </a:pPr>
            <a:r>
              <a:rPr lang="en-US" sz="3900">
                <a:solidFill>
                  <a:srgbClr val="FF0000"/>
                </a:solidFill>
                <a:latin typeface="Calibri (MS)"/>
                <a:ea typeface="Calibri (MS)"/>
                <a:cs typeface="Calibri (MS)"/>
                <a:sym typeface="Calibri (MS)"/>
              </a:rPr>
              <a:t>Tr</a:t>
            </a:r>
            <a:r>
              <a:rPr lang="en-US" sz="3900">
                <a:solidFill>
                  <a:srgbClr val="FF0000"/>
                </a:solidFill>
                <a:latin typeface="Calibri (MS)"/>
                <a:ea typeface="Calibri (MS)"/>
                <a:cs typeface="Calibri (MS)"/>
                <a:sym typeface="Calibri (MS)"/>
              </a:rPr>
              <a:t>ave</a:t>
            </a:r>
            <a:r>
              <a:rPr lang="en-US" sz="3900">
                <a:solidFill>
                  <a:srgbClr val="FF0000"/>
                </a:solidFill>
                <a:latin typeface="Calibri (MS)"/>
                <a:ea typeface="Calibri (MS)"/>
                <a:cs typeface="Calibri (MS)"/>
                <a:sym typeface="Calibri (MS)"/>
              </a:rPr>
              <a:t>l</a:t>
            </a:r>
            <a:r>
              <a:rPr lang="en-US" sz="3900">
                <a:solidFill>
                  <a:srgbClr val="FF0000"/>
                </a:solidFill>
                <a:latin typeface="Calibri (MS)"/>
                <a:ea typeface="Calibri (MS)"/>
                <a:cs typeface="Calibri (MS)"/>
                <a:sym typeface="Calibri (MS)"/>
              </a:rPr>
              <a:t> a</a:t>
            </a:r>
            <a:r>
              <a:rPr lang="en-US" sz="3900">
                <a:solidFill>
                  <a:srgbClr val="FF0000"/>
                </a:solidFill>
                <a:latin typeface="Calibri (MS)"/>
                <a:ea typeface="Calibri (MS)"/>
                <a:cs typeface="Calibri (MS)"/>
                <a:sym typeface="Calibri (MS)"/>
              </a:rPr>
              <a:t>nd Hea</a:t>
            </a:r>
            <a:r>
              <a:rPr lang="en-US" sz="3900">
                <a:solidFill>
                  <a:srgbClr val="FF0000"/>
                </a:solidFill>
                <a:latin typeface="Calibri (MS)"/>
                <a:ea typeface="Calibri (MS)"/>
                <a:cs typeface="Calibri (MS)"/>
                <a:sym typeface="Calibri (MS)"/>
              </a:rPr>
              <a:t>l</a:t>
            </a:r>
            <a:r>
              <a:rPr lang="en-US" sz="3900">
                <a:solidFill>
                  <a:srgbClr val="FF0000"/>
                </a:solidFill>
                <a:latin typeface="Calibri (MS)"/>
                <a:ea typeface="Calibri (MS)"/>
                <a:cs typeface="Calibri (MS)"/>
                <a:sym typeface="Calibri (MS)"/>
              </a:rPr>
              <a:t>th</a:t>
            </a:r>
            <a:r>
              <a:rPr lang="en-US" sz="3900">
                <a:solidFill>
                  <a:srgbClr val="FF0000"/>
                </a:solidFill>
                <a:latin typeface="Calibri (MS)"/>
                <a:ea typeface="Calibri (MS)"/>
                <a:cs typeface="Calibri (MS)"/>
                <a:sym typeface="Calibri (MS)"/>
              </a:rPr>
              <a:t> </a:t>
            </a:r>
            <a:r>
              <a:rPr lang="en-US" sz="3900">
                <a:solidFill>
                  <a:srgbClr val="FF0000"/>
                </a:solidFill>
                <a:latin typeface="Calibri (MS)"/>
                <a:ea typeface="Calibri (MS)"/>
                <a:cs typeface="Calibri (MS)"/>
                <a:sym typeface="Calibri (MS)"/>
              </a:rPr>
              <a:t>Insu</a:t>
            </a:r>
            <a:r>
              <a:rPr lang="en-US" sz="3900">
                <a:solidFill>
                  <a:srgbClr val="FF0000"/>
                </a:solidFill>
                <a:latin typeface="Calibri (MS)"/>
                <a:ea typeface="Calibri (MS)"/>
                <a:cs typeface="Calibri (MS)"/>
                <a:sym typeface="Calibri (MS)"/>
              </a:rPr>
              <a:t>ra</a:t>
            </a:r>
            <a:r>
              <a:rPr lang="en-US" sz="3900">
                <a:solidFill>
                  <a:srgbClr val="FF0000"/>
                </a:solidFill>
                <a:latin typeface="Calibri (MS)"/>
                <a:ea typeface="Calibri (MS)"/>
                <a:cs typeface="Calibri (MS)"/>
                <a:sym typeface="Calibri (MS)"/>
              </a:rPr>
              <a:t>nce</a:t>
            </a:r>
          </a:p>
          <a:p>
            <a:pPr algn="l">
              <a:lnSpc>
                <a:spcPts val="2919"/>
              </a:lnSpc>
            </a:pPr>
            <a:r>
              <a:rPr lang="en-US" sz="2700">
                <a:solidFill>
                  <a:srgbClr val="233244"/>
                </a:solidFill>
                <a:latin typeface="Calibri (MS)"/>
                <a:ea typeface="Calibri (MS)"/>
                <a:cs typeface="Calibri (MS)"/>
                <a:sym typeface="Calibri (MS)"/>
              </a:rPr>
              <a:t>Dokuz </a:t>
            </a:r>
            <a:r>
              <a:rPr lang="en-US" sz="2700">
                <a:solidFill>
                  <a:srgbClr val="233244"/>
                </a:solidFill>
                <a:latin typeface="Calibri (MS)"/>
                <a:ea typeface="Calibri (MS)"/>
                <a:cs typeface="Calibri (MS)"/>
                <a:sym typeface="Calibri (MS)"/>
              </a:rPr>
              <a:t>Eylül University, the National Agency, or the host university will not be responsible for any expenses that may arise in the event of an accident, illness, or similar situation that you may encounter during your Erasmus mobility.</a:t>
            </a:r>
          </a:p>
          <a:p>
            <a:pPr algn="l">
              <a:lnSpc>
                <a:spcPts val="2919"/>
              </a:lnSpc>
            </a:pPr>
          </a:p>
          <a:p>
            <a:pPr algn="l">
              <a:lnSpc>
                <a:spcPts val="3240"/>
              </a:lnSpc>
            </a:pPr>
            <a:r>
              <a:rPr lang="en-US" sz="2700" spc="-56" b="true">
                <a:solidFill>
                  <a:srgbClr val="233244"/>
                </a:solidFill>
                <a:latin typeface="Calibri (MS) Bold"/>
                <a:ea typeface="Calibri (MS) Bold"/>
                <a:cs typeface="Calibri (MS) Bold"/>
                <a:sym typeface="Calibri (MS) Bold"/>
              </a:rPr>
              <a:t>Yo</a:t>
            </a:r>
            <a:r>
              <a:rPr lang="en-US" sz="2700" spc="-56" b="true">
                <a:solidFill>
                  <a:srgbClr val="233244"/>
                </a:solidFill>
                <a:latin typeface="Calibri (MS) Bold"/>
                <a:ea typeface="Calibri (MS) Bold"/>
                <a:cs typeface="Calibri (MS) Bold"/>
                <a:sym typeface="Calibri (MS) Bold"/>
              </a:rPr>
              <a:t>u must obtain travel and health insurance.</a:t>
            </a:r>
          </a:p>
          <a:p>
            <a:pPr algn="l">
              <a:lnSpc>
                <a:spcPts val="3240"/>
              </a:lnSpc>
            </a:pPr>
          </a:p>
          <a:p>
            <a:pPr algn="l">
              <a:lnSpc>
                <a:spcPts val="3240"/>
              </a:lnSpc>
            </a:pPr>
            <a:r>
              <a:rPr lang="en-US" sz="2700" spc="-56">
                <a:solidFill>
                  <a:srgbClr val="233244"/>
                </a:solidFill>
                <a:latin typeface="Calibri (MS)"/>
                <a:ea typeface="Calibri (MS)"/>
                <a:cs typeface="Calibri (MS)"/>
                <a:sym typeface="Calibri (MS)"/>
              </a:rPr>
              <a:t>D</a:t>
            </a:r>
            <a:r>
              <a:rPr lang="en-US" sz="2700" spc="-56">
                <a:solidFill>
                  <a:srgbClr val="233244"/>
                </a:solidFill>
                <a:latin typeface="Calibri (MS)"/>
                <a:ea typeface="Calibri (MS)"/>
                <a:cs typeface="Calibri (MS)"/>
                <a:sym typeface="Calibri (MS)"/>
              </a:rPr>
              <a:t>ocuments such as AT/11, TR-CZ111, or HR/TR3 obtained from SGK provide coverage only within the borders of the relevant country and only in public hospitals. They are not valid outside the borders of that country.</a:t>
            </a:r>
          </a:p>
          <a:p>
            <a:pPr algn="l">
              <a:lnSpc>
                <a:spcPts val="3240"/>
              </a:lnSpc>
            </a:pPr>
          </a:p>
          <a:p>
            <a:pPr algn="l">
              <a:lnSpc>
                <a:spcPts val="3240"/>
              </a:lnSpc>
            </a:pPr>
            <a:r>
              <a:rPr lang="en-US" sz="2700" spc="-56">
                <a:solidFill>
                  <a:srgbClr val="233244"/>
                </a:solidFill>
                <a:latin typeface="Calibri (MS)"/>
                <a:ea typeface="Calibri (MS)"/>
                <a:cs typeface="Calibri (MS)"/>
                <a:sym typeface="Calibri (MS)"/>
              </a:rPr>
              <a:t>You may consult SGK to find out whether there is a social security agreement between Türkiye and the country of your Erasmus+ mobility  and, if so, whether you meet the necessary conditions to obtain the relevant document.</a:t>
            </a:r>
          </a:p>
          <a:p>
            <a:pPr algn="l">
              <a:lnSpc>
                <a:spcPts val="3240"/>
              </a:lnSpc>
            </a:pPr>
          </a:p>
          <a:p>
            <a:pPr algn="l">
              <a:lnSpc>
                <a:spcPts val="3240"/>
              </a:lnSpc>
            </a:pPr>
            <a:r>
              <a:rPr lang="en-US" sz="2700" spc="-56">
                <a:solidFill>
                  <a:srgbClr val="233244"/>
                </a:solidFill>
                <a:latin typeface="Calibri (MS)"/>
                <a:ea typeface="Calibri (MS)"/>
                <a:cs typeface="Calibri (MS)"/>
                <a:sym typeface="Calibri (MS)"/>
              </a:rPr>
              <a:t>Y</a:t>
            </a:r>
            <a:r>
              <a:rPr lang="en-US" b="true" sz="2700" spc="-56">
                <a:solidFill>
                  <a:srgbClr val="233244"/>
                </a:solidFill>
                <a:latin typeface="Calibri (MS) Bold"/>
                <a:ea typeface="Calibri (MS) Bold"/>
                <a:cs typeface="Calibri (MS) Bold"/>
                <a:sym typeface="Calibri (MS) Bold"/>
              </a:rPr>
              <a:t>our travel health insurance policy</a:t>
            </a:r>
            <a:r>
              <a:rPr lang="en-US" b="true" sz="2700" spc="-56" u="none">
                <a:solidFill>
                  <a:srgbClr val="233244"/>
                </a:solidFill>
                <a:latin typeface="Calibri (MS) Bold"/>
                <a:ea typeface="Calibri (MS) Bold"/>
                <a:cs typeface="Calibri (MS) Bold"/>
                <a:sym typeface="Calibri (MS) Bold"/>
              </a:rPr>
              <a:t> </a:t>
            </a:r>
            <a:r>
              <a:rPr lang="en-US" b="true" sz="2700" spc="-56">
                <a:solidFill>
                  <a:srgbClr val="233244"/>
                </a:solidFill>
                <a:latin typeface="Calibri (MS) Bold"/>
                <a:ea typeface="Calibri (MS) Bold"/>
                <a:cs typeface="Calibri (MS) Bold"/>
                <a:sym typeface="Calibri (MS) Bold"/>
              </a:rPr>
              <a:t>m</a:t>
            </a:r>
            <a:r>
              <a:rPr lang="en-US" b="true" sz="2700" spc="-56" u="none">
                <a:solidFill>
                  <a:srgbClr val="233244"/>
                </a:solidFill>
                <a:latin typeface="Calibri (MS) Bold"/>
                <a:ea typeface="Calibri (MS) Bold"/>
                <a:cs typeface="Calibri (MS) Bold"/>
                <a:sym typeface="Calibri (MS) Bold"/>
              </a:rPr>
              <a:t>u</a:t>
            </a:r>
            <a:r>
              <a:rPr lang="en-US" b="true" sz="2700" spc="-56">
                <a:solidFill>
                  <a:srgbClr val="233244"/>
                </a:solidFill>
                <a:latin typeface="Calibri (MS) Bold"/>
                <a:ea typeface="Calibri (MS) Bold"/>
                <a:cs typeface="Calibri (MS) Bold"/>
                <a:sym typeface="Calibri (MS) Bold"/>
              </a:rPr>
              <a:t>s</a:t>
            </a:r>
            <a:r>
              <a:rPr lang="en-US" b="true" sz="2700" spc="-56" u="none">
                <a:solidFill>
                  <a:srgbClr val="233244"/>
                </a:solidFill>
                <a:latin typeface="Calibri (MS) Bold"/>
                <a:ea typeface="Calibri (MS) Bold"/>
                <a:cs typeface="Calibri (MS) Bold"/>
                <a:sym typeface="Calibri (MS) Bold"/>
              </a:rPr>
              <a:t>t </a:t>
            </a:r>
            <a:r>
              <a:rPr lang="en-US" b="true" sz="2700" spc="-56">
                <a:solidFill>
                  <a:srgbClr val="233244"/>
                </a:solidFill>
                <a:latin typeface="Calibri (MS) Bold"/>
                <a:ea typeface="Calibri (MS) Bold"/>
                <a:cs typeface="Calibri (MS) Bold"/>
                <a:sym typeface="Calibri (MS) Bold"/>
              </a:rPr>
              <a:t>be</a:t>
            </a:r>
            <a:r>
              <a:rPr lang="en-US" b="true" sz="2700" spc="-56" u="none">
                <a:solidFill>
                  <a:srgbClr val="233244"/>
                </a:solidFill>
                <a:latin typeface="Calibri (MS) Bold"/>
                <a:ea typeface="Calibri (MS) Bold"/>
                <a:cs typeface="Calibri (MS) Bold"/>
                <a:sym typeface="Calibri (MS) Bold"/>
              </a:rPr>
              <a:t> </a:t>
            </a:r>
            <a:r>
              <a:rPr lang="en-US" b="true" sz="2700" spc="-56">
                <a:solidFill>
                  <a:srgbClr val="233244"/>
                </a:solidFill>
                <a:latin typeface="Calibri (MS) Bold"/>
                <a:ea typeface="Calibri (MS) Bold"/>
                <a:cs typeface="Calibri (MS) Bold"/>
                <a:sym typeface="Calibri (MS) Bold"/>
              </a:rPr>
              <a:t>issue</a:t>
            </a:r>
            <a:r>
              <a:rPr lang="en-US" b="true" sz="2700" spc="-56" u="none">
                <a:solidFill>
                  <a:srgbClr val="233244"/>
                </a:solidFill>
                <a:latin typeface="Calibri (MS) Bold"/>
                <a:ea typeface="Calibri (MS) Bold"/>
                <a:cs typeface="Calibri (MS) Bold"/>
                <a:sym typeface="Calibri (MS) Bold"/>
              </a:rPr>
              <a:t>d </a:t>
            </a:r>
            <a:r>
              <a:rPr lang="en-US" b="true" sz="2700" spc="-56">
                <a:solidFill>
                  <a:srgbClr val="233244"/>
                </a:solidFill>
                <a:latin typeface="Calibri (MS) Bold"/>
                <a:ea typeface="Calibri (MS) Bold"/>
                <a:cs typeface="Calibri (MS) Bold"/>
                <a:sym typeface="Calibri (MS) Bold"/>
              </a:rPr>
              <a:t>t</a:t>
            </a:r>
            <a:r>
              <a:rPr lang="en-US" b="true" sz="2700" spc="-56" u="none">
                <a:solidFill>
                  <a:srgbClr val="233244"/>
                </a:solidFill>
                <a:latin typeface="Calibri (MS) Bold"/>
                <a:ea typeface="Calibri (MS) Bold"/>
                <a:cs typeface="Calibri (MS) Bold"/>
                <a:sym typeface="Calibri (MS) Bold"/>
              </a:rPr>
              <a:t>o</a:t>
            </a:r>
            <a:r>
              <a:rPr lang="en-US" b="true" sz="2700" spc="-56">
                <a:solidFill>
                  <a:srgbClr val="233244"/>
                </a:solidFill>
                <a:latin typeface="Calibri (MS) Bold"/>
                <a:ea typeface="Calibri (MS) Bold"/>
                <a:cs typeface="Calibri (MS) Bold"/>
                <a:sym typeface="Calibri (MS) Bold"/>
              </a:rPr>
              <a:t> </a:t>
            </a:r>
            <a:r>
              <a:rPr lang="en-US" b="true" sz="2700" spc="-56" u="none">
                <a:solidFill>
                  <a:srgbClr val="233244"/>
                </a:solidFill>
                <a:latin typeface="Calibri (MS) Bold"/>
                <a:ea typeface="Calibri (MS) Bold"/>
                <a:cs typeface="Calibri (MS) Bold"/>
                <a:sym typeface="Calibri (MS) Bold"/>
              </a:rPr>
              <a:t>c</a:t>
            </a:r>
            <a:r>
              <a:rPr lang="en-US" b="true" sz="2700" spc="-56">
                <a:solidFill>
                  <a:srgbClr val="233244"/>
                </a:solidFill>
                <a:latin typeface="Calibri (MS) Bold"/>
                <a:ea typeface="Calibri (MS) Bold"/>
                <a:cs typeface="Calibri (MS) Bold"/>
                <a:sym typeface="Calibri (MS) Bold"/>
              </a:rPr>
              <a:t>over</a:t>
            </a:r>
            <a:r>
              <a:rPr lang="en-US" b="true" sz="2700" spc="-56" u="none">
                <a:solidFill>
                  <a:srgbClr val="233244"/>
                </a:solidFill>
                <a:latin typeface="Calibri (MS) Bold"/>
                <a:ea typeface="Calibri (MS) Bold"/>
                <a:cs typeface="Calibri (MS) Bold"/>
                <a:sym typeface="Calibri (MS) Bold"/>
              </a:rPr>
              <a:t> th</a:t>
            </a:r>
            <a:r>
              <a:rPr lang="en-US" b="true" sz="2700" spc="-56">
                <a:solidFill>
                  <a:srgbClr val="233244"/>
                </a:solidFill>
                <a:latin typeface="Calibri (MS) Bold"/>
                <a:ea typeface="Calibri (MS) Bold"/>
                <a:cs typeface="Calibri (MS) Bold"/>
                <a:sym typeface="Calibri (MS) Bold"/>
              </a:rPr>
              <a:t>e</a:t>
            </a:r>
            <a:r>
              <a:rPr lang="en-US" b="true" sz="2700" spc="-56" u="none">
                <a:solidFill>
                  <a:srgbClr val="233244"/>
                </a:solidFill>
                <a:latin typeface="Calibri (MS) Bold"/>
                <a:ea typeface="Calibri (MS) Bold"/>
                <a:cs typeface="Calibri (MS) Bold"/>
                <a:sym typeface="Calibri (MS) Bold"/>
              </a:rPr>
              <a:t> </a:t>
            </a:r>
            <a:r>
              <a:rPr lang="en-US" b="true" sz="2700" spc="-56">
                <a:solidFill>
                  <a:srgbClr val="233244"/>
                </a:solidFill>
                <a:latin typeface="Calibri (MS) Bold"/>
                <a:ea typeface="Calibri (MS) Bold"/>
                <a:cs typeface="Calibri (MS) Bold"/>
                <a:sym typeface="Calibri (MS) Bold"/>
              </a:rPr>
              <a:t>d</a:t>
            </a:r>
            <a:r>
              <a:rPr lang="en-US" b="true" sz="2700" spc="-56" u="none">
                <a:solidFill>
                  <a:srgbClr val="233244"/>
                </a:solidFill>
                <a:latin typeface="Calibri (MS) Bold"/>
                <a:ea typeface="Calibri (MS) Bold"/>
                <a:cs typeface="Calibri (MS) Bold"/>
                <a:sym typeface="Calibri (MS) Bold"/>
              </a:rPr>
              <a:t>a</a:t>
            </a:r>
            <a:r>
              <a:rPr lang="en-US" b="true" sz="2700" spc="-56">
                <a:solidFill>
                  <a:srgbClr val="233244"/>
                </a:solidFill>
                <a:latin typeface="Calibri (MS) Bold"/>
                <a:ea typeface="Calibri (MS) Bold"/>
                <a:cs typeface="Calibri (MS) Bold"/>
                <a:sym typeface="Calibri (MS) Bold"/>
              </a:rPr>
              <a:t>te </a:t>
            </a:r>
            <a:r>
              <a:rPr lang="en-US" b="true" sz="2700" spc="-56" u="none">
                <a:solidFill>
                  <a:srgbClr val="233244"/>
                </a:solidFill>
                <a:latin typeface="Calibri (MS) Bold"/>
                <a:ea typeface="Calibri (MS) Bold"/>
                <a:cs typeface="Calibri (MS) Bold"/>
                <a:sym typeface="Calibri (MS) Bold"/>
              </a:rPr>
              <a:t>ran</a:t>
            </a:r>
            <a:r>
              <a:rPr lang="en-US" b="true" sz="2700" spc="-56">
                <a:solidFill>
                  <a:srgbClr val="233244"/>
                </a:solidFill>
                <a:latin typeface="Calibri (MS) Bold"/>
                <a:ea typeface="Calibri (MS) Bold"/>
                <a:cs typeface="Calibri (MS) Bold"/>
                <a:sym typeface="Calibri (MS) Bold"/>
              </a:rPr>
              <a:t>ge</a:t>
            </a:r>
            <a:r>
              <a:rPr lang="en-US" b="true" sz="2700" spc="-56" u="none">
                <a:solidFill>
                  <a:srgbClr val="233244"/>
                </a:solidFill>
                <a:latin typeface="Calibri (MS) Bold"/>
                <a:ea typeface="Calibri (MS) Bold"/>
                <a:cs typeface="Calibri (MS) Bold"/>
                <a:sym typeface="Calibri (MS) Bold"/>
              </a:rPr>
              <a:t> </a:t>
            </a:r>
            <a:r>
              <a:rPr lang="en-US" b="true" sz="2700" spc="-56">
                <a:solidFill>
                  <a:srgbClr val="233244"/>
                </a:solidFill>
                <a:latin typeface="Calibri (MS) Bold"/>
                <a:ea typeface="Calibri (MS) Bold"/>
                <a:cs typeface="Calibri (MS) Bold"/>
                <a:sym typeface="Calibri (MS) Bold"/>
              </a:rPr>
              <a:t>during</a:t>
            </a:r>
            <a:r>
              <a:rPr lang="en-US" b="true" sz="2700" spc="-56" u="none">
                <a:solidFill>
                  <a:srgbClr val="233244"/>
                </a:solidFill>
                <a:latin typeface="Calibri (MS) Bold"/>
                <a:ea typeface="Calibri (MS) Bold"/>
                <a:cs typeface="Calibri (MS) Bold"/>
                <a:sym typeface="Calibri (MS) Bold"/>
              </a:rPr>
              <a:t> </a:t>
            </a:r>
            <a:r>
              <a:rPr lang="en-US" b="true" sz="2700" spc="-56">
                <a:solidFill>
                  <a:srgbClr val="233244"/>
                </a:solidFill>
                <a:latin typeface="Calibri (MS) Bold"/>
                <a:ea typeface="Calibri (MS) Bold"/>
                <a:cs typeface="Calibri (MS) Bold"/>
                <a:sym typeface="Calibri (MS) Bold"/>
              </a:rPr>
              <a:t>which </a:t>
            </a:r>
            <a:r>
              <a:rPr lang="en-US" b="true" sz="2700" spc="-56" u="none">
                <a:solidFill>
                  <a:srgbClr val="233244"/>
                </a:solidFill>
                <a:latin typeface="Calibri (MS) Bold"/>
                <a:ea typeface="Calibri (MS) Bold"/>
                <a:cs typeface="Calibri (MS) Bold"/>
                <a:sym typeface="Calibri (MS) Bold"/>
              </a:rPr>
              <a:t>y</a:t>
            </a:r>
            <a:r>
              <a:rPr lang="en-US" b="true" sz="2700" spc="-56">
                <a:solidFill>
                  <a:srgbClr val="233244"/>
                </a:solidFill>
                <a:latin typeface="Calibri (MS) Bold"/>
                <a:ea typeface="Calibri (MS) Bold"/>
                <a:cs typeface="Calibri (MS) Bold"/>
                <a:sym typeface="Calibri (MS) Bold"/>
              </a:rPr>
              <a:t>ou will be abroad.</a:t>
            </a:r>
          </a:p>
          <a:p>
            <a:pPr algn="l">
              <a:lnSpc>
                <a:spcPts val="3240"/>
              </a:lnSpc>
            </a:pPr>
          </a:p>
          <a:p>
            <a:pPr algn="l">
              <a:lnSpc>
                <a:spcPts val="3240"/>
              </a:lnSpc>
            </a:pPr>
            <a:r>
              <a:rPr lang="en-US" sz="2700" spc="-56">
                <a:solidFill>
                  <a:srgbClr val="233244"/>
                </a:solidFill>
                <a:latin typeface="Calibri (MS)"/>
                <a:ea typeface="Calibri (MS)"/>
                <a:cs typeface="Calibri (MS)"/>
                <a:sym typeface="Calibri (MS)"/>
              </a:rPr>
              <a:t>The policy coverage must be at least</a:t>
            </a:r>
            <a:r>
              <a:rPr lang="en-US" sz="2700" spc="-56" u="none">
                <a:solidFill>
                  <a:srgbClr val="233244"/>
                </a:solidFill>
                <a:latin typeface="Calibri (MS)"/>
                <a:ea typeface="Calibri (MS)"/>
                <a:cs typeface="Calibri (MS)"/>
                <a:sym typeface="Calibri (MS)"/>
              </a:rPr>
              <a:t> 30</a:t>
            </a:r>
            <a:r>
              <a:rPr lang="en-US" sz="2700" spc="-56">
                <a:solidFill>
                  <a:srgbClr val="233244"/>
                </a:solidFill>
                <a:latin typeface="Calibri (MS)"/>
                <a:ea typeface="Calibri (MS)"/>
                <a:cs typeface="Calibri (MS)"/>
                <a:sym typeface="Calibri (MS)"/>
              </a:rPr>
              <a:t>,</a:t>
            </a:r>
            <a:r>
              <a:rPr lang="en-US" sz="2700" spc="-56" u="none">
                <a:solidFill>
                  <a:srgbClr val="233244"/>
                </a:solidFill>
                <a:latin typeface="Calibri (MS)"/>
                <a:ea typeface="Calibri (MS)"/>
                <a:cs typeface="Calibri (MS)"/>
                <a:sym typeface="Calibri (MS)"/>
              </a:rPr>
              <a:t>000 Euro</a:t>
            </a:r>
            <a:r>
              <a:rPr lang="en-US" sz="2700" spc="-56">
                <a:solidFill>
                  <a:srgbClr val="233244"/>
                </a:solidFill>
                <a:latin typeface="Calibri (MS)"/>
                <a:ea typeface="Calibri (MS)"/>
                <a:cs typeface="Calibri (MS)"/>
                <a:sym typeface="Calibri (MS)"/>
              </a:rPr>
              <a:t>s. It must meet the requirements of the host country, the host university, and the consulate for visa application purposes.</a:t>
            </a:r>
          </a:p>
          <a:p>
            <a:pPr algn="l">
              <a:lnSpc>
                <a:spcPts val="3240"/>
              </a:lnSpc>
            </a:pPr>
          </a:p>
          <a:p>
            <a:pPr algn="l">
              <a:lnSpc>
                <a:spcPts val="3240"/>
              </a:lnSpc>
            </a:pPr>
            <a:r>
              <a:rPr lang="en-US" sz="2700" spc="-56">
                <a:solidFill>
                  <a:srgbClr val="233244"/>
                </a:solidFill>
                <a:latin typeface="Calibri (MS)"/>
                <a:ea typeface="Calibri (MS)"/>
                <a:cs typeface="Calibri (MS)"/>
                <a:sym typeface="Calibri (MS)"/>
              </a:rPr>
              <a:t>We recommend that you purchase the policy only after obtaining clear information about the coverage it provides, especially in the case of epidemic diseases.</a:t>
            </a:r>
          </a:p>
          <a:p>
            <a:pPr algn="l">
              <a:lnSpc>
                <a:spcPts val="3360"/>
              </a:lnSpc>
            </a:pPr>
          </a:p>
          <a:p>
            <a:pPr algn="l">
              <a:lnSpc>
                <a:spcPts val="3360"/>
              </a:lnSpc>
            </a:pPr>
          </a:p>
          <a:p>
            <a:pPr algn="l">
              <a:lnSpc>
                <a:spcPts val="3024"/>
              </a:lnSpc>
            </a:pPr>
          </a:p>
        </p:txBody>
      </p:sp>
    </p:spTree>
  </p:cSld>
  <p:clrMapOvr>
    <a:masterClrMapping/>
  </p:clrMapOvr>
  <p:transition spd="fast">
    <p:fade/>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9525" y="0"/>
            <a:ext cx="18288000" cy="9457113"/>
          </a:xfrm>
          <a:custGeom>
            <a:avLst/>
            <a:gdLst/>
            <a:ahLst/>
            <a:cxnLst/>
            <a:rect r="r" b="b" t="t" l="l"/>
            <a:pathLst>
              <a:path h="9457113" w="18288000">
                <a:moveTo>
                  <a:pt x="0" y="0"/>
                </a:moveTo>
                <a:lnTo>
                  <a:pt x="18288000" y="0"/>
                </a:lnTo>
                <a:lnTo>
                  <a:pt x="18288000" y="9457113"/>
                </a:lnTo>
                <a:lnTo>
                  <a:pt x="0" y="9457113"/>
                </a:lnTo>
                <a:lnTo>
                  <a:pt x="0" y="0"/>
                </a:lnTo>
                <a:close/>
              </a:path>
            </a:pathLst>
          </a:custGeom>
          <a:blipFill>
            <a:blip r:embed="rId3"/>
            <a:stretch>
              <a:fillRect l="-2106" t="0" r="-389"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0" y="0"/>
            <a:ext cx="18288000" cy="1135116"/>
            <a:chOff x="0" y="0"/>
            <a:chExt cx="24384000" cy="1513488"/>
          </a:xfrm>
        </p:grpSpPr>
        <p:sp>
          <p:nvSpPr>
            <p:cNvPr name="Freeform 4" id="4"/>
            <p:cNvSpPr/>
            <p:nvPr/>
          </p:nvSpPr>
          <p:spPr>
            <a:xfrm flipH="false" flipV="false" rot="0">
              <a:off x="0" y="0"/>
              <a:ext cx="24384000" cy="1513492"/>
            </a:xfrm>
            <a:custGeom>
              <a:avLst/>
              <a:gdLst/>
              <a:ahLst/>
              <a:cxnLst/>
              <a:rect r="r" b="b" t="t" l="l"/>
              <a:pathLst>
                <a:path h="1513492" w="24384000">
                  <a:moveTo>
                    <a:pt x="0" y="0"/>
                  </a:moveTo>
                  <a:lnTo>
                    <a:pt x="24384000" y="0"/>
                  </a:lnTo>
                  <a:lnTo>
                    <a:pt x="24384000" y="1513492"/>
                  </a:lnTo>
                  <a:lnTo>
                    <a:pt x="0" y="1513492"/>
                  </a:lnTo>
                  <a:close/>
                </a:path>
              </a:pathLst>
            </a:custGeom>
            <a:blipFill>
              <a:blip r:embed="rId3">
                <a:alphaModFix amt="0"/>
              </a:blip>
              <a:stretch>
                <a:fillRect l="0" t="-263925" r="0" b="-263924"/>
              </a:stretch>
            </a:blipFill>
          </p:spPr>
        </p:sp>
        <p:sp>
          <p:nvSpPr>
            <p:cNvPr name="TextBox 5" id="5"/>
            <p:cNvSpPr txBox="true"/>
            <p:nvPr/>
          </p:nvSpPr>
          <p:spPr>
            <a:xfrm>
              <a:off x="0" y="57150"/>
              <a:ext cx="24384000" cy="1456338"/>
            </a:xfrm>
            <a:prstGeom prst="rect">
              <a:avLst/>
            </a:prstGeom>
          </p:spPr>
          <p:txBody>
            <a:bodyPr anchor="b" rtlCol="false" tIns="0" lIns="0" bIns="0" rIns="0"/>
            <a:lstStyle/>
            <a:p>
              <a:pPr algn="l">
                <a:lnSpc>
                  <a:spcPts val="4860"/>
                </a:lnSpc>
              </a:pPr>
              <a:r>
                <a:rPr lang="en-US" sz="4500" b="true">
                  <a:solidFill>
                    <a:srgbClr val="FF0000"/>
                  </a:solidFill>
                  <a:latin typeface="Arial Nova Bold"/>
                  <a:ea typeface="Arial Nova Bold"/>
                  <a:cs typeface="Arial Nova Bold"/>
                  <a:sym typeface="Arial Nova Bold"/>
                </a:rPr>
                <a:t> </a:t>
              </a:r>
              <a:r>
                <a:rPr lang="en-US" sz="4500" b="true">
                  <a:solidFill>
                    <a:srgbClr val="FF0000"/>
                  </a:solidFill>
                  <a:latin typeface="Arial Nova Bold"/>
                  <a:ea typeface="Arial Nova Bold"/>
                  <a:cs typeface="Arial Nova Bold"/>
                  <a:sym typeface="Arial Nova Bold"/>
                </a:rPr>
                <a:t>Euro Current Account </a:t>
              </a:r>
            </a:p>
          </p:txBody>
        </p:sp>
      </p:grpSp>
      <p:sp>
        <p:nvSpPr>
          <p:cNvPr name="TextBox 6" id="6"/>
          <p:cNvSpPr txBox="true"/>
          <p:nvPr/>
        </p:nvSpPr>
        <p:spPr>
          <a:xfrm rot="0">
            <a:off x="0" y="1473774"/>
            <a:ext cx="18288000" cy="5435571"/>
          </a:xfrm>
          <a:prstGeom prst="rect">
            <a:avLst/>
          </a:prstGeom>
        </p:spPr>
        <p:txBody>
          <a:bodyPr anchor="t" rtlCol="false" tIns="0" lIns="0" bIns="0" rIns="0">
            <a:spAutoFit/>
          </a:bodyPr>
          <a:lstStyle/>
          <a:p>
            <a:pPr algn="l">
              <a:lnSpc>
                <a:spcPts val="2902"/>
              </a:lnSpc>
            </a:pPr>
            <a:r>
              <a:rPr lang="en-US" sz="2687">
                <a:solidFill>
                  <a:srgbClr val="233244"/>
                </a:solidFill>
                <a:latin typeface="Arial"/>
                <a:ea typeface="Arial"/>
                <a:cs typeface="Arial"/>
                <a:sym typeface="Arial"/>
              </a:rPr>
              <a:t>Your grant will be transferred to you from our Ziraat Bank account. In order for the grant to be transferred without any deductions due to commission fees or similar charges, it is recommended for you arrange an</a:t>
            </a:r>
            <a:r>
              <a:rPr lang="en-US" sz="2687" u="none">
                <a:solidFill>
                  <a:srgbClr val="233244"/>
                </a:solidFill>
                <a:latin typeface="Arial"/>
                <a:ea typeface="Arial"/>
                <a:cs typeface="Arial"/>
                <a:sym typeface="Arial"/>
              </a:rPr>
              <a:t> Euro current</a:t>
            </a:r>
            <a:r>
              <a:rPr lang="en-US" sz="2687">
                <a:solidFill>
                  <a:srgbClr val="233244"/>
                </a:solidFill>
                <a:latin typeface="Arial"/>
                <a:ea typeface="Arial"/>
                <a:cs typeface="Arial"/>
                <a:sym typeface="Arial"/>
              </a:rPr>
              <a:t> account at Ziraat Bank. However, some other banks also provide money transfer services without deductions.</a:t>
            </a:r>
          </a:p>
          <a:p>
            <a:pPr algn="l">
              <a:lnSpc>
                <a:spcPts val="2902"/>
              </a:lnSpc>
            </a:pPr>
          </a:p>
          <a:p>
            <a:pPr algn="l">
              <a:lnSpc>
                <a:spcPts val="2902"/>
              </a:lnSpc>
            </a:pPr>
            <a:r>
              <a:rPr lang="en-US" sz="2687">
                <a:solidFill>
                  <a:srgbClr val="233244"/>
                </a:solidFill>
                <a:latin typeface="Arial"/>
                <a:ea typeface="Arial"/>
                <a:cs typeface="Arial"/>
                <a:sym typeface="Arial"/>
              </a:rPr>
              <a:t>Please check whether the bank you selected has a branch in the host country or city, or cooperates with another widely available bank there. You should also find out about money transfer fees and processing times.</a:t>
            </a:r>
          </a:p>
          <a:p>
            <a:pPr algn="l">
              <a:lnSpc>
                <a:spcPts val="2902"/>
              </a:lnSpc>
            </a:pPr>
          </a:p>
          <a:p>
            <a:pPr algn="l">
              <a:lnSpc>
                <a:spcPts val="2902"/>
              </a:lnSpc>
            </a:pPr>
            <a:r>
              <a:rPr lang="en-US" sz="2687" spc="-147">
                <a:solidFill>
                  <a:srgbClr val="233244"/>
                </a:solidFill>
                <a:latin typeface="Arial"/>
                <a:ea typeface="Arial"/>
                <a:cs typeface="Arial"/>
                <a:sym typeface="Arial"/>
              </a:rPr>
              <a:t>The b</a:t>
            </a:r>
            <a:r>
              <a:rPr lang="en-US" sz="2687" spc="-147">
                <a:solidFill>
                  <a:srgbClr val="233244"/>
                </a:solidFill>
                <a:latin typeface="Arial"/>
                <a:ea typeface="Arial"/>
                <a:cs typeface="Arial"/>
                <a:sym typeface="Arial"/>
              </a:rPr>
              <a:t>ank account  under your own name and at a bank in Türkiye. We also recommend  selecting a joint account. In this case, your acco</a:t>
            </a:r>
            <a:r>
              <a:rPr lang="en-US" sz="2687" spc="-147" u="none">
                <a:solidFill>
                  <a:srgbClr val="233244"/>
                </a:solidFill>
                <a:latin typeface="Arial"/>
                <a:ea typeface="Arial"/>
                <a:cs typeface="Arial"/>
                <a:sym typeface="Arial"/>
              </a:rPr>
              <a:t>u</a:t>
            </a:r>
            <a:r>
              <a:rPr lang="en-US" sz="2687" spc="-147">
                <a:solidFill>
                  <a:srgbClr val="233244"/>
                </a:solidFill>
                <a:latin typeface="Arial"/>
                <a:ea typeface="Arial"/>
                <a:cs typeface="Arial"/>
                <a:sym typeface="Arial"/>
              </a:rPr>
              <a:t>nt</a:t>
            </a:r>
            <a:r>
              <a:rPr lang="en-US" sz="2687" spc="-147" u="none">
                <a:solidFill>
                  <a:srgbClr val="233244"/>
                </a:solidFill>
                <a:latin typeface="Arial"/>
                <a:ea typeface="Arial"/>
                <a:cs typeface="Arial"/>
                <a:sym typeface="Arial"/>
              </a:rPr>
              <a:t> </a:t>
            </a:r>
            <a:r>
              <a:rPr lang="en-US" sz="2687" spc="-147">
                <a:solidFill>
                  <a:srgbClr val="233244"/>
                </a:solidFill>
                <a:latin typeface="Arial"/>
                <a:ea typeface="Arial"/>
                <a:cs typeface="Arial"/>
                <a:sym typeface="Arial"/>
              </a:rPr>
              <a:t>passbook/acco</a:t>
            </a:r>
            <a:r>
              <a:rPr lang="en-US" sz="2687" spc="-147" u="none">
                <a:solidFill>
                  <a:srgbClr val="233244"/>
                </a:solidFill>
                <a:latin typeface="Arial"/>
                <a:ea typeface="Arial"/>
                <a:cs typeface="Arial"/>
                <a:sym typeface="Arial"/>
              </a:rPr>
              <a:t>u</a:t>
            </a:r>
            <a:r>
              <a:rPr lang="en-US" sz="2687" spc="-147">
                <a:solidFill>
                  <a:srgbClr val="233244"/>
                </a:solidFill>
                <a:latin typeface="Arial"/>
                <a:ea typeface="Arial"/>
                <a:cs typeface="Arial"/>
                <a:sym typeface="Arial"/>
              </a:rPr>
              <a:t>nt doc</a:t>
            </a:r>
            <a:r>
              <a:rPr lang="en-US" sz="2687" spc="-147" u="none">
                <a:solidFill>
                  <a:srgbClr val="233244"/>
                </a:solidFill>
                <a:latin typeface="Arial"/>
                <a:ea typeface="Arial"/>
                <a:cs typeface="Arial"/>
                <a:sym typeface="Arial"/>
              </a:rPr>
              <a:t>um</a:t>
            </a:r>
            <a:r>
              <a:rPr lang="en-US" sz="2687" spc="-147">
                <a:solidFill>
                  <a:srgbClr val="233244"/>
                </a:solidFill>
                <a:latin typeface="Arial"/>
                <a:ea typeface="Arial"/>
                <a:cs typeface="Arial"/>
                <a:sym typeface="Arial"/>
              </a:rPr>
              <a:t>ent</a:t>
            </a:r>
            <a:r>
              <a:rPr lang="en-US" sz="2687" spc="-147" u="none">
                <a:solidFill>
                  <a:srgbClr val="233244"/>
                </a:solidFill>
                <a:latin typeface="Arial"/>
                <a:ea typeface="Arial"/>
                <a:cs typeface="Arial"/>
                <a:sym typeface="Arial"/>
              </a:rPr>
              <a:t> </a:t>
            </a:r>
            <a:r>
              <a:rPr lang="en-US" sz="2687" spc="-147">
                <a:solidFill>
                  <a:srgbClr val="233244"/>
                </a:solidFill>
                <a:latin typeface="Arial"/>
                <a:ea typeface="Arial"/>
                <a:cs typeface="Arial"/>
                <a:sym typeface="Arial"/>
              </a:rPr>
              <a:t>mu</a:t>
            </a:r>
            <a:r>
              <a:rPr lang="en-US" sz="2687" spc="-147" u="none">
                <a:solidFill>
                  <a:srgbClr val="233244"/>
                </a:solidFill>
                <a:latin typeface="Arial"/>
                <a:ea typeface="Arial"/>
                <a:cs typeface="Arial"/>
                <a:sym typeface="Arial"/>
              </a:rPr>
              <a:t>s</a:t>
            </a:r>
            <a:r>
              <a:rPr lang="en-US" sz="2687" spc="-147">
                <a:solidFill>
                  <a:srgbClr val="233244"/>
                </a:solidFill>
                <a:latin typeface="Arial"/>
                <a:ea typeface="Arial"/>
                <a:cs typeface="Arial"/>
                <a:sym typeface="Arial"/>
              </a:rPr>
              <a:t>t</a:t>
            </a:r>
            <a:r>
              <a:rPr lang="en-US" sz="2687" spc="-147" u="none">
                <a:solidFill>
                  <a:srgbClr val="233244"/>
                </a:solidFill>
                <a:latin typeface="Arial"/>
                <a:ea typeface="Arial"/>
                <a:cs typeface="Arial"/>
                <a:sym typeface="Arial"/>
              </a:rPr>
              <a:t> </a:t>
            </a:r>
            <a:r>
              <a:rPr lang="en-US" sz="2687" spc="-147">
                <a:solidFill>
                  <a:srgbClr val="233244"/>
                </a:solidFill>
                <a:latin typeface="Arial"/>
                <a:ea typeface="Arial"/>
                <a:cs typeface="Arial"/>
                <a:sym typeface="Arial"/>
              </a:rPr>
              <a:t>list your ow</a:t>
            </a:r>
            <a:r>
              <a:rPr lang="en-US" sz="2687" spc="-147" u="none">
                <a:solidFill>
                  <a:srgbClr val="233244"/>
                </a:solidFill>
                <a:latin typeface="Arial"/>
                <a:ea typeface="Arial"/>
                <a:cs typeface="Arial"/>
                <a:sym typeface="Arial"/>
              </a:rPr>
              <a:t>n</a:t>
            </a:r>
            <a:r>
              <a:rPr lang="en-US" sz="2687" spc="-147">
                <a:solidFill>
                  <a:srgbClr val="233244"/>
                </a:solidFill>
                <a:latin typeface="Arial"/>
                <a:ea typeface="Arial"/>
                <a:cs typeface="Arial"/>
                <a:sym typeface="Arial"/>
              </a:rPr>
              <a:t> </a:t>
            </a:r>
            <a:r>
              <a:rPr lang="en-US" sz="2687" spc="-147" u="none">
                <a:solidFill>
                  <a:srgbClr val="233244"/>
                </a:solidFill>
                <a:latin typeface="Arial"/>
                <a:ea typeface="Arial"/>
                <a:cs typeface="Arial"/>
                <a:sym typeface="Arial"/>
              </a:rPr>
              <a:t>na</a:t>
            </a:r>
            <a:r>
              <a:rPr lang="en-US" sz="2687" spc="-147">
                <a:solidFill>
                  <a:srgbClr val="233244"/>
                </a:solidFill>
                <a:latin typeface="Arial"/>
                <a:ea typeface="Arial"/>
                <a:cs typeface="Arial"/>
                <a:sym typeface="Arial"/>
              </a:rPr>
              <a:t>me</a:t>
            </a:r>
            <a:r>
              <a:rPr lang="en-US" sz="2687" spc="-147" u="none">
                <a:solidFill>
                  <a:srgbClr val="233244"/>
                </a:solidFill>
                <a:latin typeface="Arial"/>
                <a:ea typeface="Arial"/>
                <a:cs typeface="Arial"/>
                <a:sym typeface="Arial"/>
              </a:rPr>
              <a:t> </a:t>
            </a:r>
            <a:r>
              <a:rPr lang="en-US" sz="2687" spc="-147">
                <a:solidFill>
                  <a:srgbClr val="233244"/>
                </a:solidFill>
                <a:latin typeface="Arial"/>
                <a:ea typeface="Arial"/>
                <a:cs typeface="Arial"/>
                <a:sym typeface="Arial"/>
              </a:rPr>
              <a:t>a</a:t>
            </a:r>
            <a:r>
              <a:rPr lang="en-US" sz="2687" spc="-147" u="none">
                <a:solidFill>
                  <a:srgbClr val="233244"/>
                </a:solidFill>
                <a:latin typeface="Arial"/>
                <a:ea typeface="Arial"/>
                <a:cs typeface="Arial"/>
                <a:sym typeface="Arial"/>
              </a:rPr>
              <a:t>n</a:t>
            </a:r>
            <a:r>
              <a:rPr lang="en-US" sz="2687" spc="-147">
                <a:solidFill>
                  <a:srgbClr val="233244"/>
                </a:solidFill>
                <a:latin typeface="Arial"/>
                <a:ea typeface="Arial"/>
                <a:cs typeface="Arial"/>
                <a:sym typeface="Arial"/>
              </a:rPr>
              <a:t>d</a:t>
            </a:r>
            <a:r>
              <a:rPr lang="en-US" sz="2687" spc="-147" u="none">
                <a:solidFill>
                  <a:srgbClr val="233244"/>
                </a:solidFill>
                <a:latin typeface="Arial"/>
                <a:ea typeface="Arial"/>
                <a:cs typeface="Arial"/>
                <a:sym typeface="Arial"/>
              </a:rPr>
              <a:t> s</a:t>
            </a:r>
            <a:r>
              <a:rPr lang="en-US" sz="2687" spc="-147">
                <a:solidFill>
                  <a:srgbClr val="233244"/>
                </a:solidFill>
                <a:latin typeface="Arial"/>
                <a:ea typeface="Arial"/>
                <a:cs typeface="Arial"/>
                <a:sym typeface="Arial"/>
              </a:rPr>
              <a:t>u</a:t>
            </a:r>
            <a:r>
              <a:rPr lang="en-US" sz="2687" spc="-147" u="none">
                <a:solidFill>
                  <a:srgbClr val="233244"/>
                </a:solidFill>
                <a:latin typeface="Arial"/>
                <a:ea typeface="Arial"/>
                <a:cs typeface="Arial"/>
                <a:sym typeface="Arial"/>
              </a:rPr>
              <a:t>r</a:t>
            </a:r>
            <a:r>
              <a:rPr lang="en-US" sz="2687" spc="-147">
                <a:solidFill>
                  <a:srgbClr val="233244"/>
                </a:solidFill>
                <a:latin typeface="Arial"/>
                <a:ea typeface="Arial"/>
                <a:cs typeface="Arial"/>
                <a:sym typeface="Arial"/>
              </a:rPr>
              <a:t>n</a:t>
            </a:r>
            <a:r>
              <a:rPr lang="en-US" sz="2687" spc="-147" u="none">
                <a:solidFill>
                  <a:srgbClr val="233244"/>
                </a:solidFill>
                <a:latin typeface="Arial"/>
                <a:ea typeface="Arial"/>
                <a:cs typeface="Arial"/>
                <a:sym typeface="Arial"/>
              </a:rPr>
              <a:t>a</a:t>
            </a:r>
            <a:r>
              <a:rPr lang="en-US" sz="2687" spc="-147">
                <a:solidFill>
                  <a:srgbClr val="233244"/>
                </a:solidFill>
                <a:latin typeface="Arial"/>
                <a:ea typeface="Arial"/>
                <a:cs typeface="Arial"/>
                <a:sym typeface="Arial"/>
              </a:rPr>
              <a:t>me</a:t>
            </a:r>
            <a:r>
              <a:rPr lang="en-US" sz="2687" spc="-147" u="none">
                <a:solidFill>
                  <a:srgbClr val="233244"/>
                </a:solidFill>
                <a:latin typeface="Arial"/>
                <a:ea typeface="Arial"/>
                <a:cs typeface="Arial"/>
                <a:sym typeface="Arial"/>
              </a:rPr>
              <a:t> </a:t>
            </a:r>
            <a:r>
              <a:rPr lang="en-US" sz="2687" spc="-147">
                <a:solidFill>
                  <a:srgbClr val="233244"/>
                </a:solidFill>
                <a:latin typeface="Arial"/>
                <a:ea typeface="Arial"/>
                <a:cs typeface="Arial"/>
                <a:sym typeface="Arial"/>
              </a:rPr>
              <a:t>first,</a:t>
            </a:r>
            <a:r>
              <a:rPr lang="en-US" sz="2687" spc="-147" u="none">
                <a:solidFill>
                  <a:srgbClr val="233244"/>
                </a:solidFill>
                <a:latin typeface="Arial"/>
                <a:ea typeface="Arial"/>
                <a:cs typeface="Arial"/>
                <a:sym typeface="Arial"/>
              </a:rPr>
              <a:t> </a:t>
            </a:r>
            <a:r>
              <a:rPr lang="en-US" sz="2687" spc="-147">
                <a:solidFill>
                  <a:srgbClr val="233244"/>
                </a:solidFill>
                <a:latin typeface="Arial"/>
                <a:ea typeface="Arial"/>
                <a:cs typeface="Arial"/>
                <a:sym typeface="Arial"/>
              </a:rPr>
              <a:t>a</a:t>
            </a:r>
            <a:r>
              <a:rPr lang="en-US" sz="2687" spc="-147" u="none">
                <a:solidFill>
                  <a:srgbClr val="233244"/>
                </a:solidFill>
                <a:latin typeface="Arial"/>
                <a:ea typeface="Arial"/>
                <a:cs typeface="Arial"/>
                <a:sym typeface="Arial"/>
              </a:rPr>
              <a:t>nd </a:t>
            </a:r>
            <a:r>
              <a:rPr lang="en-US" sz="2687" spc="-147">
                <a:solidFill>
                  <a:srgbClr val="233244"/>
                </a:solidFill>
                <a:latin typeface="Arial"/>
                <a:ea typeface="Arial"/>
                <a:cs typeface="Arial"/>
                <a:sym typeface="Arial"/>
              </a:rPr>
              <a:t>the</a:t>
            </a:r>
            <a:r>
              <a:rPr lang="en-US" sz="2687" spc="-147" u="none">
                <a:solidFill>
                  <a:srgbClr val="233244"/>
                </a:solidFill>
                <a:latin typeface="Arial"/>
                <a:ea typeface="Arial"/>
                <a:cs typeface="Arial"/>
                <a:sym typeface="Arial"/>
              </a:rPr>
              <a:t> </a:t>
            </a:r>
            <a:r>
              <a:rPr lang="en-US" sz="2687" spc="-147">
                <a:solidFill>
                  <a:srgbClr val="233244"/>
                </a:solidFill>
                <a:latin typeface="Arial"/>
                <a:ea typeface="Arial"/>
                <a:cs typeface="Arial"/>
                <a:sym typeface="Arial"/>
              </a:rPr>
              <a:t>n</a:t>
            </a:r>
            <a:r>
              <a:rPr lang="en-US" sz="2687" spc="-147" u="none">
                <a:solidFill>
                  <a:srgbClr val="233244"/>
                </a:solidFill>
                <a:latin typeface="Arial"/>
                <a:ea typeface="Arial"/>
                <a:cs typeface="Arial"/>
                <a:sym typeface="Arial"/>
              </a:rPr>
              <a:t>a</a:t>
            </a:r>
            <a:r>
              <a:rPr lang="en-US" sz="2687" spc="-147">
                <a:solidFill>
                  <a:srgbClr val="233244"/>
                </a:solidFill>
                <a:latin typeface="Arial"/>
                <a:ea typeface="Arial"/>
                <a:cs typeface="Arial"/>
                <a:sym typeface="Arial"/>
              </a:rPr>
              <a:t>me </a:t>
            </a:r>
            <a:r>
              <a:rPr lang="en-US" sz="2687" spc="-147" u="none">
                <a:solidFill>
                  <a:srgbClr val="233244"/>
                </a:solidFill>
                <a:latin typeface="Arial"/>
                <a:ea typeface="Arial"/>
                <a:cs typeface="Arial"/>
                <a:sym typeface="Arial"/>
              </a:rPr>
              <a:t>a</a:t>
            </a:r>
            <a:r>
              <a:rPr lang="en-US" sz="2687" spc="-147">
                <a:solidFill>
                  <a:srgbClr val="233244"/>
                </a:solidFill>
                <a:latin typeface="Arial"/>
                <a:ea typeface="Arial"/>
                <a:cs typeface="Arial"/>
                <a:sym typeface="Arial"/>
              </a:rPr>
              <a:t>n</a:t>
            </a:r>
            <a:r>
              <a:rPr lang="en-US" sz="2687" spc="-147" u="none">
                <a:solidFill>
                  <a:srgbClr val="233244"/>
                </a:solidFill>
                <a:latin typeface="Arial"/>
                <a:ea typeface="Arial"/>
                <a:cs typeface="Arial"/>
                <a:sym typeface="Arial"/>
              </a:rPr>
              <a:t>d s</a:t>
            </a:r>
            <a:r>
              <a:rPr lang="en-US" sz="2687" spc="-147">
                <a:solidFill>
                  <a:srgbClr val="233244"/>
                </a:solidFill>
                <a:latin typeface="Arial"/>
                <a:ea typeface="Arial"/>
                <a:cs typeface="Arial"/>
                <a:sym typeface="Arial"/>
              </a:rPr>
              <a:t>u</a:t>
            </a:r>
            <a:r>
              <a:rPr lang="en-US" sz="2687" spc="-147" u="none">
                <a:solidFill>
                  <a:srgbClr val="233244"/>
                </a:solidFill>
                <a:latin typeface="Arial"/>
                <a:ea typeface="Arial"/>
                <a:cs typeface="Arial"/>
                <a:sym typeface="Arial"/>
              </a:rPr>
              <a:t>r</a:t>
            </a:r>
            <a:r>
              <a:rPr lang="en-US" sz="2687" spc="-147">
                <a:solidFill>
                  <a:srgbClr val="233244"/>
                </a:solidFill>
                <a:latin typeface="Arial"/>
                <a:ea typeface="Arial"/>
                <a:cs typeface="Arial"/>
                <a:sym typeface="Arial"/>
              </a:rPr>
              <a:t>n</a:t>
            </a:r>
            <a:r>
              <a:rPr lang="en-US" sz="2687" spc="-147" u="none">
                <a:solidFill>
                  <a:srgbClr val="233244"/>
                </a:solidFill>
                <a:latin typeface="Arial"/>
                <a:ea typeface="Arial"/>
                <a:cs typeface="Arial"/>
                <a:sym typeface="Arial"/>
              </a:rPr>
              <a:t>a</a:t>
            </a:r>
            <a:r>
              <a:rPr lang="en-US" sz="2687" spc="-147">
                <a:solidFill>
                  <a:srgbClr val="233244"/>
                </a:solidFill>
                <a:latin typeface="Arial"/>
                <a:ea typeface="Arial"/>
                <a:cs typeface="Arial"/>
                <a:sym typeface="Arial"/>
              </a:rPr>
              <a:t>me of</a:t>
            </a:r>
            <a:r>
              <a:rPr lang="en-US" sz="2687" spc="-147" u="none">
                <a:solidFill>
                  <a:srgbClr val="233244"/>
                </a:solidFill>
                <a:latin typeface="Arial"/>
                <a:ea typeface="Arial"/>
                <a:cs typeface="Arial"/>
                <a:sym typeface="Arial"/>
              </a:rPr>
              <a:t> </a:t>
            </a:r>
            <a:r>
              <a:rPr lang="en-US" sz="2687" spc="-147">
                <a:solidFill>
                  <a:srgbClr val="233244"/>
                </a:solidFill>
                <a:latin typeface="Arial"/>
                <a:ea typeface="Arial"/>
                <a:cs typeface="Arial"/>
                <a:sym typeface="Arial"/>
              </a:rPr>
              <a:t>t</a:t>
            </a:r>
            <a:r>
              <a:rPr lang="en-US" sz="2687" spc="-147" u="none">
                <a:solidFill>
                  <a:srgbClr val="233244"/>
                </a:solidFill>
                <a:latin typeface="Arial"/>
                <a:ea typeface="Arial"/>
                <a:cs typeface="Arial"/>
                <a:sym typeface="Arial"/>
              </a:rPr>
              <a:t>he </a:t>
            </a:r>
            <a:r>
              <a:rPr lang="en-US" sz="2687" spc="-147">
                <a:solidFill>
                  <a:srgbClr val="233244"/>
                </a:solidFill>
                <a:latin typeface="Arial"/>
                <a:ea typeface="Arial"/>
                <a:cs typeface="Arial"/>
                <a:sym typeface="Arial"/>
              </a:rPr>
              <a:t>r</a:t>
            </a:r>
            <a:r>
              <a:rPr lang="en-US" sz="2687" spc="-147" u="none">
                <a:solidFill>
                  <a:srgbClr val="233244"/>
                </a:solidFill>
                <a:latin typeface="Arial"/>
                <a:ea typeface="Arial"/>
                <a:cs typeface="Arial"/>
                <a:sym typeface="Arial"/>
              </a:rPr>
              <a:t>e</a:t>
            </a:r>
            <a:r>
              <a:rPr lang="en-US" sz="2687" spc="-147">
                <a:solidFill>
                  <a:srgbClr val="233244"/>
                </a:solidFill>
                <a:latin typeface="Arial"/>
                <a:ea typeface="Arial"/>
                <a:cs typeface="Arial"/>
                <a:sym typeface="Arial"/>
              </a:rPr>
              <a:t>lat</a:t>
            </a:r>
            <a:r>
              <a:rPr lang="en-US" sz="2687" spc="-147" u="none">
                <a:solidFill>
                  <a:srgbClr val="233244"/>
                </a:solidFill>
                <a:latin typeface="Arial"/>
                <a:ea typeface="Arial"/>
                <a:cs typeface="Arial"/>
                <a:sym typeface="Arial"/>
              </a:rPr>
              <a:t>i</a:t>
            </a:r>
            <a:r>
              <a:rPr lang="en-US" sz="2687" spc="-147">
                <a:solidFill>
                  <a:srgbClr val="233244"/>
                </a:solidFill>
                <a:latin typeface="Arial"/>
                <a:ea typeface="Arial"/>
                <a:cs typeface="Arial"/>
                <a:sym typeface="Arial"/>
              </a:rPr>
              <a:t>v</a:t>
            </a:r>
            <a:r>
              <a:rPr lang="en-US" sz="2687" spc="-147" u="none">
                <a:solidFill>
                  <a:srgbClr val="233244"/>
                </a:solidFill>
                <a:latin typeface="Arial"/>
                <a:ea typeface="Arial"/>
                <a:cs typeface="Arial"/>
                <a:sym typeface="Arial"/>
              </a:rPr>
              <a:t>e</a:t>
            </a:r>
            <a:r>
              <a:rPr lang="en-US" sz="2687" spc="-147">
                <a:solidFill>
                  <a:srgbClr val="233244"/>
                </a:solidFill>
                <a:latin typeface="Arial"/>
                <a:ea typeface="Arial"/>
                <a:cs typeface="Arial"/>
                <a:sym typeface="Arial"/>
              </a:rPr>
              <a:t>/fam</a:t>
            </a:r>
            <a:r>
              <a:rPr lang="en-US" sz="2687" spc="-147" u="none">
                <a:solidFill>
                  <a:srgbClr val="233244"/>
                </a:solidFill>
                <a:latin typeface="Arial"/>
                <a:ea typeface="Arial"/>
                <a:cs typeface="Arial"/>
                <a:sym typeface="Arial"/>
              </a:rPr>
              <a:t>il</a:t>
            </a:r>
            <a:r>
              <a:rPr lang="en-US" sz="2687" spc="-147">
                <a:solidFill>
                  <a:srgbClr val="233244"/>
                </a:solidFill>
                <a:latin typeface="Arial"/>
                <a:ea typeface="Arial"/>
                <a:cs typeface="Arial"/>
                <a:sym typeface="Arial"/>
              </a:rPr>
              <a:t>y </a:t>
            </a:r>
            <a:r>
              <a:rPr lang="en-US" sz="2687" spc="-147" u="none">
                <a:solidFill>
                  <a:srgbClr val="233244"/>
                </a:solidFill>
                <a:latin typeface="Arial"/>
                <a:ea typeface="Arial"/>
                <a:cs typeface="Arial"/>
                <a:sym typeface="Arial"/>
              </a:rPr>
              <a:t>me</a:t>
            </a:r>
            <a:r>
              <a:rPr lang="en-US" sz="2687" spc="-147">
                <a:solidFill>
                  <a:srgbClr val="233244"/>
                </a:solidFill>
                <a:latin typeface="Arial"/>
                <a:ea typeface="Arial"/>
                <a:cs typeface="Arial"/>
                <a:sym typeface="Arial"/>
              </a:rPr>
              <a:t>mb</a:t>
            </a:r>
            <a:r>
              <a:rPr lang="en-US" sz="2687" spc="-147" u="none">
                <a:solidFill>
                  <a:srgbClr val="233244"/>
                </a:solidFill>
                <a:latin typeface="Arial"/>
                <a:ea typeface="Arial"/>
                <a:cs typeface="Arial"/>
                <a:sym typeface="Arial"/>
              </a:rPr>
              <a:t>e</a:t>
            </a:r>
            <a:r>
              <a:rPr lang="en-US" sz="2687" spc="-147">
                <a:solidFill>
                  <a:srgbClr val="233244"/>
                </a:solidFill>
                <a:latin typeface="Arial"/>
                <a:ea typeface="Arial"/>
                <a:cs typeface="Arial"/>
                <a:sym typeface="Arial"/>
              </a:rPr>
              <a:t>r whom</a:t>
            </a:r>
            <a:r>
              <a:rPr lang="en-US" sz="2687" spc="-147" u="none">
                <a:solidFill>
                  <a:srgbClr val="233244"/>
                </a:solidFill>
                <a:latin typeface="Arial"/>
                <a:ea typeface="Arial"/>
                <a:cs typeface="Arial"/>
                <a:sym typeface="Arial"/>
              </a:rPr>
              <a:t> y</a:t>
            </a:r>
            <a:r>
              <a:rPr lang="en-US" sz="2687" spc="-147">
                <a:solidFill>
                  <a:srgbClr val="233244"/>
                </a:solidFill>
                <a:latin typeface="Arial"/>
                <a:ea typeface="Arial"/>
                <a:cs typeface="Arial"/>
                <a:sym typeface="Arial"/>
              </a:rPr>
              <a:t>ou w</a:t>
            </a:r>
            <a:r>
              <a:rPr lang="en-US" sz="2687" spc="-147" u="none">
                <a:solidFill>
                  <a:srgbClr val="233244"/>
                </a:solidFill>
                <a:latin typeface="Arial"/>
                <a:ea typeface="Arial"/>
                <a:cs typeface="Arial"/>
                <a:sym typeface="Arial"/>
              </a:rPr>
              <a:t>an</a:t>
            </a:r>
            <a:r>
              <a:rPr lang="en-US" sz="2687" spc="-147">
                <a:solidFill>
                  <a:srgbClr val="233244"/>
                </a:solidFill>
                <a:latin typeface="Arial"/>
                <a:ea typeface="Arial"/>
                <a:cs typeface="Arial"/>
                <a:sym typeface="Arial"/>
              </a:rPr>
              <a:t>t</a:t>
            </a:r>
            <a:r>
              <a:rPr lang="en-US" sz="2687" spc="-147" u="none">
                <a:solidFill>
                  <a:srgbClr val="233244"/>
                </a:solidFill>
                <a:latin typeface="Arial"/>
                <a:ea typeface="Arial"/>
                <a:cs typeface="Arial"/>
                <a:sym typeface="Arial"/>
              </a:rPr>
              <a:t> </a:t>
            </a:r>
            <a:r>
              <a:rPr lang="en-US" sz="2687" spc="-147">
                <a:solidFill>
                  <a:srgbClr val="233244"/>
                </a:solidFill>
                <a:latin typeface="Arial"/>
                <a:ea typeface="Arial"/>
                <a:cs typeface="Arial"/>
                <a:sym typeface="Arial"/>
              </a:rPr>
              <a:t>to hav</a:t>
            </a:r>
            <a:r>
              <a:rPr lang="en-US" sz="2687" spc="-147" u="none">
                <a:solidFill>
                  <a:srgbClr val="233244"/>
                </a:solidFill>
                <a:latin typeface="Arial"/>
                <a:ea typeface="Arial"/>
                <a:cs typeface="Arial"/>
                <a:sym typeface="Arial"/>
              </a:rPr>
              <a:t>e a</a:t>
            </a:r>
            <a:r>
              <a:rPr lang="en-US" sz="2687" spc="-147">
                <a:solidFill>
                  <a:srgbClr val="233244"/>
                </a:solidFill>
                <a:latin typeface="Arial"/>
                <a:ea typeface="Arial"/>
                <a:cs typeface="Arial"/>
                <a:sym typeface="Arial"/>
              </a:rPr>
              <a:t>cces</a:t>
            </a:r>
            <a:r>
              <a:rPr lang="en-US" sz="2687" spc="-147" u="none">
                <a:solidFill>
                  <a:srgbClr val="233244"/>
                </a:solidFill>
                <a:latin typeface="Arial"/>
                <a:ea typeface="Arial"/>
                <a:cs typeface="Arial"/>
                <a:sym typeface="Arial"/>
              </a:rPr>
              <a:t>s</a:t>
            </a:r>
            <a:r>
              <a:rPr lang="en-US" sz="2687" spc="-147">
                <a:solidFill>
                  <a:srgbClr val="233244"/>
                </a:solidFill>
                <a:latin typeface="Arial"/>
                <a:ea typeface="Arial"/>
                <a:cs typeface="Arial"/>
                <a:sym typeface="Arial"/>
              </a:rPr>
              <a:t> t</a:t>
            </a:r>
            <a:r>
              <a:rPr lang="en-US" sz="2687" spc="-147" u="none">
                <a:solidFill>
                  <a:srgbClr val="233244"/>
                </a:solidFill>
                <a:latin typeface="Arial"/>
                <a:ea typeface="Arial"/>
                <a:cs typeface="Arial"/>
                <a:sym typeface="Arial"/>
              </a:rPr>
              <a:t>o</a:t>
            </a:r>
            <a:r>
              <a:rPr lang="en-US" sz="2687" spc="-147">
                <a:solidFill>
                  <a:srgbClr val="233244"/>
                </a:solidFill>
                <a:latin typeface="Arial"/>
                <a:ea typeface="Arial"/>
                <a:cs typeface="Arial"/>
                <a:sym typeface="Arial"/>
              </a:rPr>
              <a:t> the</a:t>
            </a:r>
            <a:r>
              <a:rPr lang="en-US" sz="2687" spc="-147" u="none">
                <a:solidFill>
                  <a:srgbClr val="233244"/>
                </a:solidFill>
                <a:latin typeface="Arial"/>
                <a:ea typeface="Arial"/>
                <a:cs typeface="Arial"/>
                <a:sym typeface="Arial"/>
              </a:rPr>
              <a:t> a</a:t>
            </a:r>
            <a:r>
              <a:rPr lang="en-US" sz="2687" spc="-147">
                <a:solidFill>
                  <a:srgbClr val="233244"/>
                </a:solidFill>
                <a:latin typeface="Arial"/>
                <a:ea typeface="Arial"/>
                <a:cs typeface="Arial"/>
                <a:sym typeface="Arial"/>
              </a:rPr>
              <a:t>ccount</a:t>
            </a:r>
            <a:r>
              <a:rPr lang="en-US" sz="2687" spc="-147" u="none">
                <a:solidFill>
                  <a:srgbClr val="233244"/>
                </a:solidFill>
                <a:latin typeface="Arial"/>
                <a:ea typeface="Arial"/>
                <a:cs typeface="Arial"/>
                <a:sym typeface="Arial"/>
              </a:rPr>
              <a:t> </a:t>
            </a:r>
            <a:r>
              <a:rPr lang="en-US" sz="2687" spc="-147">
                <a:solidFill>
                  <a:srgbClr val="233244"/>
                </a:solidFill>
                <a:latin typeface="Arial"/>
                <a:ea typeface="Arial"/>
                <a:cs typeface="Arial"/>
                <a:sym typeface="Arial"/>
              </a:rPr>
              <a:t>sec</a:t>
            </a:r>
            <a:r>
              <a:rPr lang="en-US" sz="2687" spc="-147" u="none">
                <a:solidFill>
                  <a:srgbClr val="233244"/>
                </a:solidFill>
                <a:latin typeface="Arial"/>
                <a:ea typeface="Arial"/>
                <a:cs typeface="Arial"/>
                <a:sym typeface="Arial"/>
              </a:rPr>
              <a:t>o</a:t>
            </a:r>
            <a:r>
              <a:rPr lang="en-US" sz="2687" spc="-147">
                <a:solidFill>
                  <a:srgbClr val="233244"/>
                </a:solidFill>
                <a:latin typeface="Arial"/>
                <a:ea typeface="Arial"/>
                <a:cs typeface="Arial"/>
                <a:sym typeface="Arial"/>
              </a:rPr>
              <a:t>n</a:t>
            </a:r>
            <a:r>
              <a:rPr lang="en-US" sz="2687" spc="-147" u="none">
                <a:solidFill>
                  <a:srgbClr val="233244"/>
                </a:solidFill>
                <a:latin typeface="Arial"/>
                <a:ea typeface="Arial"/>
                <a:cs typeface="Arial"/>
                <a:sym typeface="Arial"/>
              </a:rPr>
              <a:t>d. </a:t>
            </a:r>
            <a:r>
              <a:rPr lang="en-US" sz="2687" spc="-147">
                <a:solidFill>
                  <a:srgbClr val="233244"/>
                </a:solidFill>
                <a:latin typeface="Arial"/>
                <a:ea typeface="Arial"/>
                <a:cs typeface="Arial"/>
                <a:sym typeface="Arial"/>
              </a:rPr>
              <a:t>If you have a joint account, both account holders will be able to access the funds in the account.</a:t>
            </a:r>
          </a:p>
          <a:p>
            <a:pPr algn="l">
              <a:lnSpc>
                <a:spcPts val="2902"/>
              </a:lnSpc>
            </a:pPr>
          </a:p>
          <a:p>
            <a:pPr algn="l">
              <a:lnSpc>
                <a:spcPts val="2902"/>
              </a:lnSpc>
            </a:pPr>
          </a:p>
          <a:p>
            <a:pPr algn="l">
              <a:lnSpc>
                <a:spcPts val="2902"/>
              </a:lnSpc>
            </a:pPr>
            <a:r>
              <a:rPr lang="en-US" sz="2687" spc="-149">
                <a:solidFill>
                  <a:srgbClr val="233244"/>
                </a:solidFill>
                <a:latin typeface="Arial"/>
                <a:ea typeface="Arial"/>
                <a:cs typeface="Arial"/>
                <a:sym typeface="Arial"/>
              </a:rPr>
              <a:t>This may vary from country to country, and students are expected to carry out the necessary research on this matter.</a:t>
            </a:r>
          </a:p>
          <a:p>
            <a:pPr algn="l">
              <a:lnSpc>
                <a:spcPts val="2902"/>
              </a:lnSpc>
            </a:pPr>
          </a:p>
        </p:txBody>
      </p:sp>
      <p:grpSp>
        <p:nvGrpSpPr>
          <p:cNvPr name="Group 7" id="7"/>
          <p:cNvGrpSpPr/>
          <p:nvPr/>
        </p:nvGrpSpPr>
        <p:grpSpPr>
          <a:xfrm rot="0">
            <a:off x="8552507" y="8711575"/>
            <a:ext cx="1353512" cy="1365247"/>
            <a:chOff x="0" y="0"/>
            <a:chExt cx="1804683" cy="1820329"/>
          </a:xfrm>
        </p:grpSpPr>
        <p:sp>
          <p:nvSpPr>
            <p:cNvPr name="Freeform 8" id="8"/>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4"/>
              <a:stretch>
                <a:fillRect l="-4859" t="0" r="-4860" b="-2"/>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0" y="1"/>
            <a:ext cx="18288000" cy="1274364"/>
            <a:chOff x="0" y="0"/>
            <a:chExt cx="24384000" cy="1699152"/>
          </a:xfrm>
        </p:grpSpPr>
        <p:sp>
          <p:nvSpPr>
            <p:cNvPr name="Freeform 4" id="4"/>
            <p:cNvSpPr/>
            <p:nvPr/>
          </p:nvSpPr>
          <p:spPr>
            <a:xfrm flipH="false" flipV="false" rot="0">
              <a:off x="0" y="0"/>
              <a:ext cx="24384000" cy="1699152"/>
            </a:xfrm>
            <a:custGeom>
              <a:avLst/>
              <a:gdLst/>
              <a:ahLst/>
              <a:cxnLst/>
              <a:rect r="r" b="b" t="t" l="l"/>
              <a:pathLst>
                <a:path h="1699152" w="24384000">
                  <a:moveTo>
                    <a:pt x="0" y="0"/>
                  </a:moveTo>
                  <a:lnTo>
                    <a:pt x="24384000" y="0"/>
                  </a:lnTo>
                  <a:lnTo>
                    <a:pt x="24384000" y="1699152"/>
                  </a:lnTo>
                  <a:lnTo>
                    <a:pt x="0" y="1699152"/>
                  </a:lnTo>
                  <a:close/>
                </a:path>
              </a:pathLst>
            </a:custGeom>
            <a:blipFill>
              <a:blip r:embed="rId4">
                <a:alphaModFix amt="0"/>
              </a:blip>
              <a:stretch>
                <a:fillRect l="0" t="-233437" r="0" b="-225809"/>
              </a:stretch>
            </a:blipFill>
          </p:spPr>
        </p:sp>
        <p:sp>
          <p:nvSpPr>
            <p:cNvPr name="TextBox 5" id="5"/>
            <p:cNvSpPr txBox="true"/>
            <p:nvPr/>
          </p:nvSpPr>
          <p:spPr>
            <a:xfrm>
              <a:off x="0" y="47625"/>
              <a:ext cx="24384000" cy="1651527"/>
            </a:xfrm>
            <a:prstGeom prst="rect">
              <a:avLst/>
            </a:prstGeom>
          </p:spPr>
          <p:txBody>
            <a:bodyPr anchor="b" rtlCol="false" tIns="0" lIns="0" bIns="0" rIns="0"/>
            <a:lstStyle/>
            <a:p>
              <a:pPr algn="l">
                <a:lnSpc>
                  <a:spcPts val="4374"/>
                </a:lnSpc>
              </a:pPr>
              <a:r>
                <a:rPr lang="en-US" sz="4050" b="true">
                  <a:solidFill>
                    <a:srgbClr val="FF0000"/>
                  </a:solidFill>
                  <a:latin typeface="Arial Nova Bold"/>
                  <a:ea typeface="Arial Nova Bold"/>
                  <a:cs typeface="Arial Nova Bold"/>
                  <a:sym typeface="Arial Nova Bold"/>
                </a:rPr>
                <a:t>OLS Online Linguistic Support </a:t>
              </a:r>
            </a:p>
            <a:p>
              <a:pPr algn="l">
                <a:lnSpc>
                  <a:spcPts val="4374"/>
                </a:lnSpc>
              </a:pPr>
              <a:r>
                <a:rPr lang="en-US" sz="4050" b="true">
                  <a:solidFill>
                    <a:srgbClr val="FF0000"/>
                  </a:solidFill>
                  <a:latin typeface="Arial Nova Bold"/>
                  <a:ea typeface="Arial Nova Bold"/>
                  <a:cs typeface="Arial Nova Bold"/>
                  <a:sym typeface="Arial Nova Bold"/>
                </a:rPr>
                <a:t>EU ACADEMY</a:t>
              </a:r>
            </a:p>
          </p:txBody>
        </p:sp>
      </p:grpSp>
      <p:sp>
        <p:nvSpPr>
          <p:cNvPr name="TextBox 6" id="6"/>
          <p:cNvSpPr txBox="true"/>
          <p:nvPr/>
        </p:nvSpPr>
        <p:spPr>
          <a:xfrm rot="0">
            <a:off x="19050" y="1562466"/>
            <a:ext cx="17761684" cy="6110768"/>
          </a:xfrm>
          <a:prstGeom prst="rect">
            <a:avLst/>
          </a:prstGeom>
        </p:spPr>
        <p:txBody>
          <a:bodyPr anchor="t" rtlCol="false" tIns="0" lIns="0" bIns="0" rIns="0">
            <a:spAutoFit/>
          </a:bodyPr>
          <a:lstStyle/>
          <a:p>
            <a:pPr algn="just">
              <a:lnSpc>
                <a:spcPts val="3071"/>
              </a:lnSpc>
            </a:pPr>
            <a:r>
              <a:rPr lang="en-US" sz="2844">
                <a:solidFill>
                  <a:srgbClr val="000000"/>
                </a:solidFill>
                <a:latin typeface="Arial Nova"/>
                <a:ea typeface="Arial Nova"/>
                <a:cs typeface="Arial Nova"/>
                <a:sym typeface="Arial Nova"/>
              </a:rPr>
              <a:t>It was c</a:t>
            </a:r>
            <a:r>
              <a:rPr lang="en-US" sz="2844">
                <a:solidFill>
                  <a:srgbClr val="000000"/>
                </a:solidFill>
                <a:latin typeface="Arial Nova"/>
                <a:ea typeface="Arial Nova"/>
                <a:cs typeface="Arial Nova"/>
                <a:sym typeface="Arial Nova"/>
              </a:rPr>
              <a:t>re</a:t>
            </a:r>
            <a:r>
              <a:rPr lang="en-US" sz="2844">
                <a:solidFill>
                  <a:srgbClr val="000000"/>
                </a:solidFill>
                <a:latin typeface="Arial Nova"/>
                <a:ea typeface="Arial Nova"/>
                <a:cs typeface="Arial Nova"/>
                <a:sym typeface="Arial Nova"/>
              </a:rPr>
              <a:t>at</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d to suppo</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the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d</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v</a:t>
            </a:r>
            <a:r>
              <a:rPr lang="en-US" sz="2844">
                <a:solidFill>
                  <a:srgbClr val="000000"/>
                </a:solidFill>
                <a:latin typeface="Arial Nova"/>
                <a:ea typeface="Arial Nova"/>
                <a:cs typeface="Arial Nova"/>
                <a:sym typeface="Arial Nova"/>
              </a:rPr>
              <a:t>el</a:t>
            </a:r>
            <a:r>
              <a:rPr lang="en-US" sz="2844">
                <a:solidFill>
                  <a:srgbClr val="000000"/>
                </a:solidFill>
                <a:latin typeface="Arial Nova"/>
                <a:ea typeface="Arial Nova"/>
                <a:cs typeface="Arial Nova"/>
                <a:sym typeface="Arial Nova"/>
              </a:rPr>
              <a:t>opme</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t of stude</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ts’</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langua</a:t>
            </a:r>
            <a:r>
              <a:rPr lang="en-US" sz="2844">
                <a:solidFill>
                  <a:srgbClr val="000000"/>
                </a:solidFill>
                <a:latin typeface="Arial Nova"/>
                <a:ea typeface="Arial Nova"/>
                <a:cs typeface="Arial Nova"/>
                <a:sym typeface="Arial Nova"/>
              </a:rPr>
              <a:t>ge</a:t>
            </a:r>
            <a:r>
              <a:rPr lang="en-US" sz="2844">
                <a:solidFill>
                  <a:srgbClr val="000000"/>
                </a:solidFill>
                <a:latin typeface="Arial Nova"/>
                <a:ea typeface="Arial Nova"/>
                <a:cs typeface="Arial Nova"/>
                <a:sym typeface="Arial Nova"/>
              </a:rPr>
              <a:t> p</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of</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ci</a:t>
            </a:r>
            <a:r>
              <a:rPr lang="en-US" sz="2844">
                <a:solidFill>
                  <a:srgbClr val="000000"/>
                </a:solidFill>
                <a:latin typeface="Arial Nova"/>
                <a:ea typeface="Arial Nova"/>
                <a:cs typeface="Arial Nova"/>
                <a:sym typeface="Arial Nova"/>
              </a:rPr>
              <a:t>en</a:t>
            </a:r>
            <a:r>
              <a:rPr lang="en-US" sz="2844">
                <a:solidFill>
                  <a:srgbClr val="000000"/>
                </a:solidFill>
                <a:latin typeface="Arial Nova"/>
                <a:ea typeface="Arial Nova"/>
                <a:cs typeface="Arial Nova"/>
                <a:sym typeface="Arial Nova"/>
              </a:rPr>
              <a:t>cy.</a:t>
            </a:r>
          </a:p>
          <a:p>
            <a:pPr algn="just">
              <a:lnSpc>
                <a:spcPts val="3071"/>
              </a:lnSpc>
            </a:pPr>
          </a:p>
          <a:p>
            <a:pPr algn="just">
              <a:lnSpc>
                <a:spcPts val="3071"/>
              </a:lnSpc>
            </a:pPr>
            <a:r>
              <a:rPr lang="en-US" sz="2844">
                <a:solidFill>
                  <a:srgbClr val="000000"/>
                </a:solidFill>
                <a:latin typeface="Arial Nova"/>
                <a:ea typeface="Arial Nova"/>
                <a:cs typeface="Arial Nova"/>
                <a:sym typeface="Arial Nova"/>
              </a:rPr>
              <a:t>Wh</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 st</a:t>
            </a:r>
            <a:r>
              <a:rPr lang="en-US" sz="2844">
                <a:solidFill>
                  <a:srgbClr val="000000"/>
                </a:solidFill>
                <a:latin typeface="Arial Nova"/>
                <a:ea typeface="Arial Nova"/>
                <a:cs typeface="Arial Nova"/>
                <a:sym typeface="Arial Nova"/>
              </a:rPr>
              <a:t>ud</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nts</a:t>
            </a:r>
            <a:r>
              <a:rPr lang="en-US" sz="2844">
                <a:solidFill>
                  <a:srgbClr val="000000"/>
                </a:solidFill>
                <a:latin typeface="Arial Nova"/>
                <a:ea typeface="Arial Nova"/>
                <a:cs typeface="Arial Nova"/>
                <a:sym typeface="Arial Nova"/>
              </a:rPr>
              <a:t> c</a:t>
            </a:r>
            <a:r>
              <a:rPr lang="en-US" sz="2844">
                <a:solidFill>
                  <a:srgbClr val="000000"/>
                </a:solidFill>
                <a:latin typeface="Arial Nova"/>
                <a:ea typeface="Arial Nova"/>
                <a:cs typeface="Arial Nova"/>
                <a:sym typeface="Arial Nova"/>
              </a:rPr>
              <a:t>omp</a:t>
            </a:r>
            <a:r>
              <a:rPr lang="en-US" sz="2844">
                <a:solidFill>
                  <a:srgbClr val="000000"/>
                </a:solidFill>
                <a:latin typeface="Arial Nova"/>
                <a:ea typeface="Arial Nova"/>
                <a:cs typeface="Arial Nova"/>
                <a:sym typeface="Arial Nova"/>
              </a:rPr>
              <a:t>le</a:t>
            </a:r>
            <a:r>
              <a:rPr lang="en-US" sz="2844">
                <a:solidFill>
                  <a:srgbClr val="000000"/>
                </a:solidFill>
                <a:latin typeface="Arial Nova"/>
                <a:ea typeface="Arial Nova"/>
                <a:cs typeface="Arial Nova"/>
                <a:sym typeface="Arial Nova"/>
              </a:rPr>
              <a:t>te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their d</a:t>
            </a:r>
            <a:r>
              <a:rPr lang="en-US" sz="2844">
                <a:solidFill>
                  <a:srgbClr val="000000"/>
                </a:solidFill>
                <a:latin typeface="Arial Nova"/>
                <a:ea typeface="Arial Nova"/>
                <a:cs typeface="Arial Nova"/>
                <a:sym typeface="Arial Nova"/>
              </a:rPr>
              <a:t>o</a:t>
            </a:r>
            <a:r>
              <a:rPr lang="en-US" sz="2844">
                <a:solidFill>
                  <a:srgbClr val="000000"/>
                </a:solidFill>
                <a:latin typeface="Arial Nova"/>
                <a:ea typeface="Arial Nova"/>
                <a:cs typeface="Arial Nova"/>
                <a:sym typeface="Arial Nova"/>
              </a:rPr>
              <a:t>c</a:t>
            </a:r>
            <a:r>
              <a:rPr lang="en-US" sz="2844">
                <a:solidFill>
                  <a:srgbClr val="000000"/>
                </a:solidFill>
                <a:latin typeface="Arial Nova"/>
                <a:ea typeface="Arial Nova"/>
                <a:cs typeface="Arial Nova"/>
                <a:sym typeface="Arial Nova"/>
              </a:rPr>
              <a:t>u</a:t>
            </a:r>
            <a:r>
              <a:rPr lang="en-US" sz="2844">
                <a:solidFill>
                  <a:srgbClr val="000000"/>
                </a:solidFill>
                <a:latin typeface="Arial Nova"/>
                <a:ea typeface="Arial Nova"/>
                <a:cs typeface="Arial Nova"/>
                <a:sym typeface="Arial Nova"/>
              </a:rPr>
              <a:t>men</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s fo</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 depar</a:t>
            </a:r>
            <a:r>
              <a:rPr lang="en-US" sz="2844">
                <a:solidFill>
                  <a:srgbClr val="000000"/>
                </a:solidFill>
                <a:latin typeface="Arial Nova"/>
                <a:ea typeface="Arial Nova"/>
                <a:cs typeface="Arial Nova"/>
                <a:sym typeface="Arial Nova"/>
              </a:rPr>
              <a:t>tur</a:t>
            </a:r>
            <a:r>
              <a:rPr lang="en-US" sz="2844">
                <a:solidFill>
                  <a:srgbClr val="000000"/>
                </a:solidFill>
                <a:latin typeface="Arial Nova"/>
                <a:ea typeface="Arial Nova"/>
                <a:cs typeface="Arial Nova"/>
                <a:sym typeface="Arial Nova"/>
              </a:rPr>
              <a:t>e p</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o</a:t>
            </a:r>
            <a:r>
              <a:rPr lang="en-US" sz="2844">
                <a:solidFill>
                  <a:srgbClr val="000000"/>
                </a:solidFill>
                <a:latin typeface="Arial Nova"/>
                <a:ea typeface="Arial Nova"/>
                <a:cs typeface="Arial Nova"/>
                <a:sym typeface="Arial Nova"/>
              </a:rPr>
              <a:t>ce</a:t>
            </a:r>
            <a:r>
              <a:rPr lang="en-US" sz="2844">
                <a:solidFill>
                  <a:srgbClr val="000000"/>
                </a:solidFill>
                <a:latin typeface="Arial Nova"/>
                <a:ea typeface="Arial Nova"/>
                <a:cs typeface="Arial Nova"/>
                <a:sym typeface="Arial Nova"/>
              </a:rPr>
              <a:t>du</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es</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an</a:t>
            </a:r>
            <a:r>
              <a:rPr lang="en-US" sz="2844">
                <a:solidFill>
                  <a:srgbClr val="000000"/>
                </a:solidFill>
                <a:latin typeface="Arial Nova"/>
                <a:ea typeface="Arial Nova"/>
                <a:cs typeface="Arial Nova"/>
                <a:sym typeface="Arial Nova"/>
              </a:rPr>
              <a:t>d</a:t>
            </a:r>
            <a:r>
              <a:rPr lang="en-US" sz="2844">
                <a:solidFill>
                  <a:srgbClr val="000000"/>
                </a:solidFill>
                <a:latin typeface="Arial Nova"/>
                <a:ea typeface="Arial Nova"/>
                <a:cs typeface="Arial Nova"/>
                <a:sym typeface="Arial Nova"/>
              </a:rPr>
              <a:t> request</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an appo</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nt</a:t>
            </a:r>
            <a:r>
              <a:rPr lang="en-US" sz="2844">
                <a:solidFill>
                  <a:srgbClr val="000000"/>
                </a:solidFill>
                <a:latin typeface="Arial Nova"/>
                <a:ea typeface="Arial Nova"/>
                <a:cs typeface="Arial Nova"/>
                <a:sym typeface="Arial Nova"/>
              </a:rPr>
              <a:t>me</a:t>
            </a:r>
            <a:r>
              <a:rPr lang="en-US" sz="2844">
                <a:solidFill>
                  <a:srgbClr val="000000"/>
                </a:solidFill>
                <a:latin typeface="Arial Nova"/>
                <a:ea typeface="Arial Nova"/>
                <a:cs typeface="Arial Nova"/>
                <a:sym typeface="Arial Nova"/>
              </a:rPr>
              <a:t>nt f</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om</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our Coord</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nat</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o</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 Office</a:t>
            </a:r>
            <a:r>
              <a:rPr lang="en-US" sz="2844">
                <a:solidFill>
                  <a:srgbClr val="000000"/>
                </a:solidFill>
                <a:latin typeface="Arial Nova"/>
                <a:ea typeface="Arial Nova"/>
                <a:cs typeface="Arial Nova"/>
                <a:sym typeface="Arial Nova"/>
              </a:rPr>
              <a:t> b</a:t>
            </a:r>
            <a:r>
              <a:rPr lang="en-US" sz="2844">
                <a:solidFill>
                  <a:srgbClr val="000000"/>
                </a:solidFill>
                <a:latin typeface="Arial Nova"/>
                <a:ea typeface="Arial Nova"/>
                <a:cs typeface="Arial Nova"/>
                <a:sym typeface="Arial Nova"/>
              </a:rPr>
              <a:t>y </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-mai</a:t>
            </a:r>
            <a:r>
              <a:rPr lang="en-US" sz="2844">
                <a:solidFill>
                  <a:srgbClr val="000000"/>
                </a:solidFill>
                <a:latin typeface="Arial Nova"/>
                <a:ea typeface="Arial Nova"/>
                <a:cs typeface="Arial Nova"/>
                <a:sym typeface="Arial Nova"/>
              </a:rPr>
              <a:t>l</a:t>
            </a:r>
            <a:r>
              <a:rPr lang="en-US" sz="2844">
                <a:solidFill>
                  <a:srgbClr val="000000"/>
                </a:solidFill>
                <a:latin typeface="Arial Nova"/>
                <a:ea typeface="Arial Nova"/>
                <a:cs typeface="Arial Nova"/>
                <a:sym typeface="Arial Nova"/>
              </a:rPr>
              <a:t>, th</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y may a</a:t>
            </a:r>
            <a:r>
              <a:rPr lang="en-US" sz="2844">
                <a:solidFill>
                  <a:srgbClr val="000000"/>
                </a:solidFill>
                <a:latin typeface="Arial Nova"/>
                <a:ea typeface="Arial Nova"/>
                <a:cs typeface="Arial Nova"/>
                <a:sym typeface="Arial Nova"/>
              </a:rPr>
              <a:t>l</a:t>
            </a:r>
            <a:r>
              <a:rPr lang="en-US" sz="2844">
                <a:solidFill>
                  <a:srgbClr val="000000"/>
                </a:solidFill>
                <a:latin typeface="Arial Nova"/>
                <a:ea typeface="Arial Nova"/>
                <a:cs typeface="Arial Nova"/>
                <a:sym typeface="Arial Nova"/>
              </a:rPr>
              <a:t>so requ</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st</a:t>
            </a:r>
            <a:r>
              <a:rPr lang="en-US" sz="2844">
                <a:solidFill>
                  <a:srgbClr val="000000"/>
                </a:solidFill>
                <a:latin typeface="Arial Nova"/>
                <a:ea typeface="Arial Nova"/>
                <a:cs typeface="Arial Nova"/>
                <a:sym typeface="Arial Nova"/>
              </a:rPr>
              <a:t> t</a:t>
            </a:r>
            <a:r>
              <a:rPr lang="en-US" sz="2844">
                <a:solidFill>
                  <a:srgbClr val="000000"/>
                </a:solidFill>
                <a:latin typeface="Arial Nova"/>
                <a:ea typeface="Arial Nova"/>
                <a:cs typeface="Arial Nova"/>
                <a:sym typeface="Arial Nova"/>
              </a:rPr>
              <a:t>he OLS ex</a:t>
            </a:r>
            <a:r>
              <a:rPr lang="en-US" sz="2844">
                <a:solidFill>
                  <a:srgbClr val="000000"/>
                </a:solidFill>
                <a:latin typeface="Arial Nova"/>
                <a:ea typeface="Arial Nova"/>
                <a:cs typeface="Arial Nova"/>
                <a:sym typeface="Arial Nova"/>
              </a:rPr>
              <a:t>am</a:t>
            </a:r>
            <a:r>
              <a:rPr lang="en-US" sz="2844">
                <a:solidFill>
                  <a:srgbClr val="000000"/>
                </a:solidFill>
                <a:latin typeface="Arial Nova"/>
                <a:ea typeface="Arial Nova"/>
                <a:cs typeface="Arial Nova"/>
                <a:sym typeface="Arial Nova"/>
              </a:rPr>
              <a:t> fro</a:t>
            </a:r>
            <a:r>
              <a:rPr lang="en-US" sz="2844">
                <a:solidFill>
                  <a:srgbClr val="000000"/>
                </a:solidFill>
                <a:latin typeface="Arial Nova"/>
                <a:ea typeface="Arial Nova"/>
                <a:cs typeface="Arial Nova"/>
                <a:sym typeface="Arial Nova"/>
              </a:rPr>
              <a:t>m </a:t>
            </a:r>
            <a:r>
              <a:rPr lang="en-US" sz="2844">
                <a:solidFill>
                  <a:srgbClr val="000000"/>
                </a:solidFill>
                <a:latin typeface="Arial Nova"/>
                <a:ea typeface="Arial Nova"/>
                <a:cs typeface="Arial Nova"/>
                <a:sym typeface="Arial Nova"/>
              </a:rPr>
              <a:t>our C</a:t>
            </a:r>
            <a:r>
              <a:rPr lang="en-US" sz="2844">
                <a:solidFill>
                  <a:srgbClr val="000000"/>
                </a:solidFill>
                <a:latin typeface="Arial Nova"/>
                <a:ea typeface="Arial Nova"/>
                <a:cs typeface="Arial Nova"/>
                <a:sym typeface="Arial Nova"/>
              </a:rPr>
              <a:t>oordinat</a:t>
            </a:r>
            <a:r>
              <a:rPr lang="en-US" sz="2844">
                <a:solidFill>
                  <a:srgbClr val="000000"/>
                </a:solidFill>
                <a:latin typeface="Arial Nova"/>
                <a:ea typeface="Arial Nova"/>
                <a:cs typeface="Arial Nova"/>
                <a:sym typeface="Arial Nova"/>
              </a:rPr>
              <a:t>io</a:t>
            </a:r>
            <a:r>
              <a:rPr lang="en-US" sz="2844">
                <a:solidFill>
                  <a:srgbClr val="000000"/>
                </a:solidFill>
                <a:latin typeface="Arial Nova"/>
                <a:ea typeface="Arial Nova"/>
                <a:cs typeface="Arial Nova"/>
                <a:sym typeface="Arial Nova"/>
              </a:rPr>
              <a:t>n </a:t>
            </a:r>
            <a:r>
              <a:rPr lang="en-US" sz="2844">
                <a:solidFill>
                  <a:srgbClr val="000000"/>
                </a:solidFill>
                <a:latin typeface="Arial Nova"/>
                <a:ea typeface="Arial Nova"/>
                <a:cs typeface="Arial Nova"/>
                <a:sym typeface="Arial Nova"/>
              </a:rPr>
              <a:t>Offic</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 by indica</a:t>
            </a:r>
            <a:r>
              <a:rPr lang="en-US" sz="2844">
                <a:solidFill>
                  <a:srgbClr val="000000"/>
                </a:solidFill>
                <a:latin typeface="Arial Nova"/>
                <a:ea typeface="Arial Nova"/>
                <a:cs typeface="Arial Nova"/>
                <a:sym typeface="Arial Nova"/>
              </a:rPr>
              <a:t>ti</a:t>
            </a:r>
            <a:r>
              <a:rPr lang="en-US" sz="2844">
                <a:solidFill>
                  <a:srgbClr val="000000"/>
                </a:solidFill>
                <a:latin typeface="Arial Nova"/>
                <a:ea typeface="Arial Nova"/>
                <a:cs typeface="Arial Nova"/>
                <a:sym typeface="Arial Nova"/>
              </a:rPr>
              <a:t>ng th</a:t>
            </a:r>
            <a:r>
              <a:rPr lang="en-US" sz="2844">
                <a:solidFill>
                  <a:srgbClr val="000000"/>
                </a:solidFill>
                <a:latin typeface="Arial Nova"/>
                <a:ea typeface="Arial Nova"/>
                <a:cs typeface="Arial Nova"/>
                <a:sym typeface="Arial Nova"/>
              </a:rPr>
              <a:t>e </a:t>
            </a:r>
            <a:r>
              <a:rPr lang="en-US" sz="2844">
                <a:solidFill>
                  <a:srgbClr val="000000"/>
                </a:solidFill>
                <a:latin typeface="Arial Nova"/>
                <a:ea typeface="Arial Nova"/>
                <a:cs typeface="Arial Nova"/>
                <a:sym typeface="Arial Nova"/>
              </a:rPr>
              <a:t>l</a:t>
            </a:r>
            <a:r>
              <a:rPr lang="en-US" sz="2844">
                <a:solidFill>
                  <a:srgbClr val="000000"/>
                </a:solidFill>
                <a:latin typeface="Arial Nova"/>
                <a:ea typeface="Arial Nova"/>
                <a:cs typeface="Arial Nova"/>
                <a:sym typeface="Arial Nova"/>
              </a:rPr>
              <a:t>an</a:t>
            </a:r>
            <a:r>
              <a:rPr lang="en-US" sz="2844">
                <a:solidFill>
                  <a:srgbClr val="000000"/>
                </a:solidFill>
                <a:latin typeface="Arial Nova"/>
                <a:ea typeface="Arial Nova"/>
                <a:cs typeface="Arial Nova"/>
                <a:sym typeface="Arial Nova"/>
              </a:rPr>
              <a:t>g</a:t>
            </a:r>
            <a:r>
              <a:rPr lang="en-US" sz="2844">
                <a:solidFill>
                  <a:srgbClr val="000000"/>
                </a:solidFill>
                <a:latin typeface="Arial Nova"/>
                <a:ea typeface="Arial Nova"/>
                <a:cs typeface="Arial Nova"/>
                <a:sym typeface="Arial Nova"/>
              </a:rPr>
              <a:t>ua</a:t>
            </a:r>
            <a:r>
              <a:rPr lang="en-US" sz="2844">
                <a:solidFill>
                  <a:srgbClr val="000000"/>
                </a:solidFill>
                <a:latin typeface="Arial Nova"/>
                <a:ea typeface="Arial Nova"/>
                <a:cs typeface="Arial Nova"/>
                <a:sym typeface="Arial Nova"/>
              </a:rPr>
              <a:t>g</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in</a:t>
            </a:r>
            <a:r>
              <a:rPr lang="en-US" sz="2844">
                <a:solidFill>
                  <a:srgbClr val="000000"/>
                </a:solidFill>
                <a:latin typeface="Arial Nova"/>
                <a:ea typeface="Arial Nova"/>
                <a:cs typeface="Arial Nova"/>
                <a:sym typeface="Arial Nova"/>
              </a:rPr>
              <a:t> which th</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y</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wo</a:t>
            </a:r>
            <a:r>
              <a:rPr lang="en-US" sz="2844">
                <a:solidFill>
                  <a:srgbClr val="000000"/>
                </a:solidFill>
                <a:latin typeface="Arial Nova"/>
                <a:ea typeface="Arial Nova"/>
                <a:cs typeface="Arial Nova"/>
                <a:sym typeface="Arial Nova"/>
              </a:rPr>
              <a:t>ul</a:t>
            </a:r>
            <a:r>
              <a:rPr lang="en-US" sz="2844">
                <a:solidFill>
                  <a:srgbClr val="000000"/>
                </a:solidFill>
                <a:latin typeface="Arial Nova"/>
                <a:ea typeface="Arial Nova"/>
                <a:cs typeface="Arial Nova"/>
                <a:sym typeface="Arial Nova"/>
              </a:rPr>
              <a:t>d li</a:t>
            </a:r>
            <a:r>
              <a:rPr lang="en-US" sz="2844">
                <a:solidFill>
                  <a:srgbClr val="000000"/>
                </a:solidFill>
                <a:latin typeface="Arial Nova"/>
                <a:ea typeface="Arial Nova"/>
                <a:cs typeface="Arial Nova"/>
                <a:sym typeface="Arial Nova"/>
              </a:rPr>
              <a:t>ke </a:t>
            </a:r>
            <a:r>
              <a:rPr lang="en-US" sz="2844">
                <a:solidFill>
                  <a:srgbClr val="000000"/>
                </a:solidFill>
                <a:latin typeface="Arial Nova"/>
                <a:ea typeface="Arial Nova"/>
                <a:cs typeface="Arial Nova"/>
                <a:sym typeface="Arial Nova"/>
              </a:rPr>
              <a:t>to</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ke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h</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 e</a:t>
            </a:r>
            <a:r>
              <a:rPr lang="en-US" sz="2844">
                <a:solidFill>
                  <a:srgbClr val="000000"/>
                </a:solidFill>
                <a:latin typeface="Arial Nova"/>
                <a:ea typeface="Arial Nova"/>
                <a:cs typeface="Arial Nova"/>
                <a:sym typeface="Arial Nova"/>
              </a:rPr>
              <a:t>xam:</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ngli</a:t>
            </a:r>
            <a:r>
              <a:rPr lang="en-US" sz="2844">
                <a:solidFill>
                  <a:srgbClr val="000000"/>
                </a:solidFill>
                <a:latin typeface="Arial Nova"/>
                <a:ea typeface="Arial Nova"/>
                <a:cs typeface="Arial Nova"/>
                <a:sym typeface="Arial Nova"/>
              </a:rPr>
              <a:t>sh, G</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man</a:t>
            </a:r>
            <a:r>
              <a:rPr lang="en-US" sz="2844">
                <a:solidFill>
                  <a:srgbClr val="000000"/>
                </a:solidFill>
                <a:latin typeface="Arial Nova"/>
                <a:ea typeface="Arial Nova"/>
                <a:cs typeface="Arial Nova"/>
                <a:sym typeface="Arial Nova"/>
              </a:rPr>
              <a:t> or </a:t>
            </a:r>
            <a:r>
              <a:rPr lang="en-US" sz="2844">
                <a:solidFill>
                  <a:srgbClr val="000000"/>
                </a:solidFill>
                <a:latin typeface="Arial Nova"/>
                <a:ea typeface="Arial Nova"/>
                <a:cs typeface="Arial Nova"/>
                <a:sym typeface="Arial Nova"/>
              </a:rPr>
              <a:t>Fr</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nc</a:t>
            </a:r>
            <a:r>
              <a:rPr lang="en-US" sz="2844">
                <a:solidFill>
                  <a:srgbClr val="000000"/>
                </a:solidFill>
                <a:latin typeface="Arial Nova"/>
                <a:ea typeface="Arial Nova"/>
                <a:cs typeface="Arial Nova"/>
                <a:sym typeface="Arial Nova"/>
              </a:rPr>
              <a:t>h.</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The </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ecess</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ry</a:t>
            </a:r>
            <a:r>
              <a:rPr lang="en-US" sz="2844">
                <a:solidFill>
                  <a:srgbClr val="000000"/>
                </a:solidFill>
                <a:latin typeface="Arial Nova"/>
                <a:ea typeface="Arial Nova"/>
                <a:cs typeface="Arial Nova"/>
                <a:sym typeface="Arial Nova"/>
              </a:rPr>
              <a:t> i</a:t>
            </a:r>
            <a:r>
              <a:rPr lang="en-US" sz="2844">
                <a:solidFill>
                  <a:srgbClr val="000000"/>
                </a:solidFill>
                <a:latin typeface="Arial Nova"/>
                <a:ea typeface="Arial Nova"/>
                <a:cs typeface="Arial Nova"/>
                <a:sym typeface="Arial Nova"/>
              </a:rPr>
              <a:t>nfo</a:t>
            </a:r>
            <a:r>
              <a:rPr lang="en-US" sz="2844">
                <a:solidFill>
                  <a:srgbClr val="000000"/>
                </a:solidFill>
                <a:latin typeface="Arial Nova"/>
                <a:ea typeface="Arial Nova"/>
                <a:cs typeface="Arial Nova"/>
                <a:sym typeface="Arial Nova"/>
              </a:rPr>
              <a:t>rm</a:t>
            </a:r>
            <a:r>
              <a:rPr lang="en-US" sz="2844">
                <a:solidFill>
                  <a:srgbClr val="000000"/>
                </a:solidFill>
                <a:latin typeface="Arial Nova"/>
                <a:ea typeface="Arial Nova"/>
                <a:cs typeface="Arial Nova"/>
                <a:sym typeface="Arial Nova"/>
              </a:rPr>
              <a:t>at</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on for </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kin</a:t>
            </a:r>
            <a:r>
              <a:rPr lang="en-US" sz="2844">
                <a:solidFill>
                  <a:srgbClr val="000000"/>
                </a:solidFill>
                <a:latin typeface="Arial Nova"/>
                <a:ea typeface="Arial Nova"/>
                <a:cs typeface="Arial Nova"/>
                <a:sym typeface="Arial Nova"/>
              </a:rPr>
              <a:t>g</a:t>
            </a:r>
            <a:r>
              <a:rPr lang="en-US" sz="2844">
                <a:solidFill>
                  <a:srgbClr val="000000"/>
                </a:solidFill>
                <a:latin typeface="Arial Nova"/>
                <a:ea typeface="Arial Nova"/>
                <a:cs typeface="Arial Nova"/>
                <a:sym typeface="Arial Nova"/>
              </a:rPr>
              <a:t> t</a:t>
            </a:r>
            <a:r>
              <a:rPr lang="en-US" sz="2844">
                <a:solidFill>
                  <a:srgbClr val="000000"/>
                </a:solidFill>
                <a:latin typeface="Arial Nova"/>
                <a:ea typeface="Arial Nova"/>
                <a:cs typeface="Arial Nova"/>
                <a:sym typeface="Arial Nova"/>
              </a:rPr>
              <a:t>h</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xam will</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be</a:t>
            </a:r>
            <a:r>
              <a:rPr lang="en-US" sz="2844">
                <a:solidFill>
                  <a:srgbClr val="000000"/>
                </a:solidFill>
                <a:latin typeface="Arial Nova"/>
                <a:ea typeface="Arial Nova"/>
                <a:cs typeface="Arial Nova"/>
                <a:sym typeface="Arial Nova"/>
              </a:rPr>
              <a:t> s</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o</a:t>
            </a:r>
            <a:r>
              <a:rPr lang="en-US" sz="2844">
                <a:solidFill>
                  <a:srgbClr val="000000"/>
                </a:solidFill>
                <a:latin typeface="Arial Nova"/>
                <a:ea typeface="Arial Nova"/>
                <a:cs typeface="Arial Nova"/>
                <a:sym typeface="Arial Nova"/>
              </a:rPr>
              <a:t> the stu</a:t>
            </a:r>
            <a:r>
              <a:rPr lang="en-US" sz="2844">
                <a:solidFill>
                  <a:srgbClr val="000000"/>
                </a:solidFill>
                <a:latin typeface="Arial Nova"/>
                <a:ea typeface="Arial Nova"/>
                <a:cs typeface="Arial Nova"/>
                <a:sym typeface="Arial Nova"/>
              </a:rPr>
              <a:t>d</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nt</a:t>
            </a:r>
            <a:r>
              <a:rPr lang="en-US" sz="2844">
                <a:solidFill>
                  <a:srgbClr val="000000"/>
                </a:solidFill>
                <a:latin typeface="Arial Nova"/>
                <a:ea typeface="Arial Nova"/>
                <a:cs typeface="Arial Nova"/>
                <a:sym typeface="Arial Nova"/>
              </a:rPr>
              <a:t> by e-</a:t>
            </a:r>
            <a:r>
              <a:rPr lang="en-US" sz="2844">
                <a:solidFill>
                  <a:srgbClr val="000000"/>
                </a:solidFill>
                <a:latin typeface="Arial Nova"/>
                <a:ea typeface="Arial Nova"/>
                <a:cs typeface="Arial Nova"/>
                <a:sym typeface="Arial Nova"/>
              </a:rPr>
              <a:t>m</a:t>
            </a:r>
            <a:r>
              <a:rPr lang="en-US" sz="2844">
                <a:solidFill>
                  <a:srgbClr val="000000"/>
                </a:solidFill>
                <a:latin typeface="Arial Nova"/>
                <a:ea typeface="Arial Nova"/>
                <a:cs typeface="Arial Nova"/>
                <a:sym typeface="Arial Nova"/>
              </a:rPr>
              <a:t>ail.</a:t>
            </a:r>
          </a:p>
          <a:p>
            <a:pPr algn="just">
              <a:lnSpc>
                <a:spcPts val="3071"/>
              </a:lnSpc>
            </a:pPr>
          </a:p>
          <a:p>
            <a:pPr algn="just">
              <a:lnSpc>
                <a:spcPts val="3071"/>
              </a:lnSpc>
            </a:pPr>
            <a:r>
              <a:rPr lang="en-US" sz="2844">
                <a:solidFill>
                  <a:srgbClr val="000000"/>
                </a:solidFill>
                <a:latin typeface="Arial Nova"/>
                <a:ea typeface="Arial Nova"/>
                <a:cs typeface="Arial Nova"/>
                <a:sym typeface="Arial Nova"/>
              </a:rPr>
              <a:t>Stu</a:t>
            </a:r>
            <a:r>
              <a:rPr lang="en-US" sz="2844">
                <a:solidFill>
                  <a:srgbClr val="000000"/>
                </a:solidFill>
                <a:latin typeface="Arial Nova"/>
                <a:ea typeface="Arial Nova"/>
                <a:cs typeface="Arial Nova"/>
                <a:sym typeface="Arial Nova"/>
              </a:rPr>
              <a:t>den</a:t>
            </a:r>
            <a:r>
              <a:rPr lang="en-US" sz="2844">
                <a:solidFill>
                  <a:srgbClr val="000000"/>
                </a:solidFill>
                <a:latin typeface="Arial Nova"/>
                <a:ea typeface="Arial Nova"/>
                <a:cs typeface="Arial Nova"/>
                <a:sym typeface="Arial Nova"/>
              </a:rPr>
              <a:t>ts</a:t>
            </a:r>
            <a:r>
              <a:rPr lang="en-US" sz="2844">
                <a:solidFill>
                  <a:srgbClr val="000000"/>
                </a:solidFill>
                <a:latin typeface="Arial Nova"/>
                <a:ea typeface="Arial Nova"/>
                <a:cs typeface="Arial Nova"/>
                <a:sym typeface="Arial Nova"/>
              </a:rPr>
              <a:t> ta</a:t>
            </a:r>
            <a:r>
              <a:rPr lang="en-US" sz="2844">
                <a:solidFill>
                  <a:srgbClr val="000000"/>
                </a:solidFill>
                <a:latin typeface="Arial Nova"/>
                <a:ea typeface="Arial Nova"/>
                <a:cs typeface="Arial Nova"/>
                <a:sym typeface="Arial Nova"/>
              </a:rPr>
              <a:t>k</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h</a:t>
            </a:r>
            <a:r>
              <a:rPr lang="en-US" sz="2844">
                <a:solidFill>
                  <a:srgbClr val="000000"/>
                </a:solidFill>
                <a:latin typeface="Arial Nova"/>
                <a:ea typeface="Arial Nova"/>
                <a:cs typeface="Arial Nova"/>
                <a:sym typeface="Arial Nova"/>
              </a:rPr>
              <a:t>e </a:t>
            </a:r>
            <a:r>
              <a:rPr lang="en-US" sz="2844">
                <a:solidFill>
                  <a:srgbClr val="000000"/>
                </a:solidFill>
                <a:latin typeface="Arial Nova"/>
                <a:ea typeface="Arial Nova"/>
                <a:cs typeface="Arial Nova"/>
                <a:sym typeface="Arial Nova"/>
              </a:rPr>
              <a:t>o</a:t>
            </a:r>
            <a:r>
              <a:rPr lang="en-US" sz="2844">
                <a:solidFill>
                  <a:srgbClr val="000000"/>
                </a:solidFill>
                <a:latin typeface="Arial Nova"/>
                <a:ea typeface="Arial Nova"/>
                <a:cs typeface="Arial Nova"/>
                <a:sym typeface="Arial Nova"/>
              </a:rPr>
              <a:t>nline </a:t>
            </a:r>
            <a:r>
              <a:rPr lang="en-US" sz="2844">
                <a:solidFill>
                  <a:srgbClr val="000000"/>
                </a:solidFill>
                <a:latin typeface="Arial Nova"/>
                <a:ea typeface="Arial Nova"/>
                <a:cs typeface="Arial Nova"/>
                <a:sym typeface="Arial Nova"/>
              </a:rPr>
              <a:t>la</a:t>
            </a:r>
            <a:r>
              <a:rPr lang="en-US" sz="2844">
                <a:solidFill>
                  <a:srgbClr val="000000"/>
                </a:solidFill>
                <a:latin typeface="Arial Nova"/>
                <a:ea typeface="Arial Nova"/>
                <a:cs typeface="Arial Nova"/>
                <a:sym typeface="Arial Nova"/>
              </a:rPr>
              <a:t>ngua</a:t>
            </a:r>
            <a:r>
              <a:rPr lang="en-US" sz="2844">
                <a:solidFill>
                  <a:srgbClr val="000000"/>
                </a:solidFill>
                <a:latin typeface="Arial Nova"/>
                <a:ea typeface="Arial Nova"/>
                <a:cs typeface="Arial Nova"/>
                <a:sym typeface="Arial Nova"/>
              </a:rPr>
              <a:t>ge t</a:t>
            </a:r>
            <a:r>
              <a:rPr lang="en-US" sz="2844">
                <a:solidFill>
                  <a:srgbClr val="000000"/>
                </a:solidFill>
                <a:latin typeface="Arial Nova"/>
                <a:ea typeface="Arial Nova"/>
                <a:cs typeface="Arial Nova"/>
                <a:sym typeface="Arial Nova"/>
              </a:rPr>
              <a:t>es</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OLS F</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rst</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Ass</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ssm</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nt,</a:t>
            </a:r>
            <a:r>
              <a:rPr lang="en-US" sz="2844">
                <a:solidFill>
                  <a:srgbClr val="000000"/>
                </a:solidFill>
                <a:latin typeface="Arial Nova"/>
                <a:ea typeface="Arial Nova"/>
                <a:cs typeface="Arial Nova"/>
                <a:sym typeface="Arial Nova"/>
              </a:rPr>
              <a:t> be</a:t>
            </a:r>
            <a:r>
              <a:rPr lang="en-US" sz="2844">
                <a:solidFill>
                  <a:srgbClr val="000000"/>
                </a:solidFill>
                <a:latin typeface="Arial Nova"/>
                <a:ea typeface="Arial Nova"/>
                <a:cs typeface="Arial Nova"/>
                <a:sym typeface="Arial Nova"/>
              </a:rPr>
              <a:t>fo</a:t>
            </a:r>
            <a:r>
              <a:rPr lang="en-US" sz="2844">
                <a:solidFill>
                  <a:srgbClr val="000000"/>
                </a:solidFill>
                <a:latin typeface="Arial Nova"/>
                <a:ea typeface="Arial Nova"/>
                <a:cs typeface="Arial Nova"/>
                <a:sym typeface="Arial Nova"/>
              </a:rPr>
              <a:t>re </a:t>
            </a:r>
            <a:r>
              <a:rPr lang="en-US" sz="2844">
                <a:solidFill>
                  <a:srgbClr val="000000"/>
                </a:solidFill>
                <a:latin typeface="Arial Nova"/>
                <a:ea typeface="Arial Nova"/>
                <a:cs typeface="Arial Nova"/>
                <a:sym typeface="Arial Nova"/>
              </a:rPr>
              <a:t>th</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sta</a:t>
            </a:r>
            <a:r>
              <a:rPr lang="en-US" sz="2844">
                <a:solidFill>
                  <a:srgbClr val="000000"/>
                </a:solidFill>
                <a:latin typeface="Arial Nova"/>
                <a:ea typeface="Arial Nova"/>
                <a:cs typeface="Arial Nova"/>
                <a:sym typeface="Arial Nova"/>
              </a:rPr>
              <a:t>rt</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of</a:t>
            </a:r>
            <a:r>
              <a:rPr lang="en-US" sz="2844">
                <a:solidFill>
                  <a:srgbClr val="000000"/>
                </a:solidFill>
                <a:latin typeface="Arial Nova"/>
                <a:ea typeface="Arial Nova"/>
                <a:cs typeface="Arial Nova"/>
                <a:sym typeface="Arial Nova"/>
              </a:rPr>
              <a:t> t</a:t>
            </a:r>
            <a:r>
              <a:rPr lang="en-US" sz="2844">
                <a:solidFill>
                  <a:srgbClr val="000000"/>
                </a:solidFill>
                <a:latin typeface="Arial Nova"/>
                <a:ea typeface="Arial Nova"/>
                <a:cs typeface="Arial Nova"/>
                <a:sym typeface="Arial Nova"/>
              </a:rPr>
              <a:t>h</a:t>
            </a:r>
            <a:r>
              <a:rPr lang="en-US" sz="2844">
                <a:solidFill>
                  <a:srgbClr val="000000"/>
                </a:solidFill>
                <a:latin typeface="Arial Nova"/>
                <a:ea typeface="Arial Nova"/>
                <a:cs typeface="Arial Nova"/>
                <a:sym typeface="Arial Nova"/>
              </a:rPr>
              <a:t>eir Erasmus+ </a:t>
            </a:r>
            <a:r>
              <a:rPr lang="en-US" sz="2844">
                <a:solidFill>
                  <a:srgbClr val="000000"/>
                </a:solidFill>
                <a:latin typeface="Arial Nova"/>
                <a:ea typeface="Arial Nova"/>
                <a:cs typeface="Arial Nova"/>
                <a:sym typeface="Arial Nova"/>
              </a:rPr>
              <a:t>mob</a:t>
            </a:r>
            <a:r>
              <a:rPr lang="en-US" sz="2844">
                <a:solidFill>
                  <a:srgbClr val="000000"/>
                </a:solidFill>
                <a:latin typeface="Arial Nova"/>
                <a:ea typeface="Arial Nova"/>
                <a:cs typeface="Arial Nova"/>
                <a:sym typeface="Arial Nova"/>
              </a:rPr>
              <a:t>ili</a:t>
            </a:r>
            <a:r>
              <a:rPr lang="en-US" sz="2844">
                <a:solidFill>
                  <a:srgbClr val="000000"/>
                </a:solidFill>
                <a:latin typeface="Arial Nova"/>
                <a:ea typeface="Arial Nova"/>
                <a:cs typeface="Arial Nova"/>
                <a:sym typeface="Arial Nova"/>
              </a:rPr>
              <a:t>ty.</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Th</a:t>
            </a:r>
            <a:r>
              <a:rPr lang="en-US" sz="2844">
                <a:solidFill>
                  <a:srgbClr val="000000"/>
                </a:solidFill>
                <a:latin typeface="Arial Nova"/>
                <a:ea typeface="Arial Nova"/>
                <a:cs typeface="Arial Nova"/>
                <a:sym typeface="Arial Nova"/>
              </a:rPr>
              <a:t>e online l</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gu</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ge</a:t>
            </a:r>
            <a:r>
              <a:rPr lang="en-US" sz="2844">
                <a:solidFill>
                  <a:srgbClr val="000000"/>
                </a:solidFill>
                <a:latin typeface="Arial Nova"/>
                <a:ea typeface="Arial Nova"/>
                <a:cs typeface="Arial Nova"/>
                <a:sym typeface="Arial Nova"/>
              </a:rPr>
              <a:t> test a</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th</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nd</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of </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he </a:t>
            </a:r>
            <a:r>
              <a:rPr lang="en-US" sz="2844">
                <a:solidFill>
                  <a:srgbClr val="000000"/>
                </a:solidFill>
                <a:latin typeface="Arial Nova"/>
                <a:ea typeface="Arial Nova"/>
                <a:cs typeface="Arial Nova"/>
                <a:sym typeface="Arial Nova"/>
              </a:rPr>
              <a:t>m</a:t>
            </a:r>
            <a:r>
              <a:rPr lang="en-US" sz="2844">
                <a:solidFill>
                  <a:srgbClr val="000000"/>
                </a:solidFill>
                <a:latin typeface="Arial Nova"/>
                <a:ea typeface="Arial Nova"/>
                <a:cs typeface="Arial Nova"/>
                <a:sym typeface="Arial Nova"/>
              </a:rPr>
              <a:t>ob</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l</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ty,</a:t>
            </a:r>
            <a:r>
              <a:rPr lang="en-US" sz="2844">
                <a:solidFill>
                  <a:srgbClr val="000000"/>
                </a:solidFill>
                <a:latin typeface="Arial Nova"/>
                <a:ea typeface="Arial Nova"/>
                <a:cs typeface="Arial Nova"/>
                <a:sym typeface="Arial Nova"/>
              </a:rPr>
              <a:t> OLS</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Second Assessment</a:t>
            </a:r>
            <a:r>
              <a:rPr lang="en-US" sz="2844">
                <a:solidFill>
                  <a:srgbClr val="000000"/>
                </a:solidFill>
                <a:latin typeface="Arial Nova"/>
                <a:ea typeface="Arial Nova"/>
                <a:cs typeface="Arial Nova"/>
                <a:sym typeface="Arial Nova"/>
              </a:rPr>
              <a:t>, is</a:t>
            </a:r>
            <a:r>
              <a:rPr lang="en-US" sz="2844">
                <a:solidFill>
                  <a:srgbClr val="000000"/>
                </a:solidFill>
                <a:latin typeface="Arial Nova"/>
                <a:ea typeface="Arial Nova"/>
                <a:cs typeface="Arial Nova"/>
                <a:sym typeface="Arial Nova"/>
              </a:rPr>
              <a:t> n</a:t>
            </a:r>
            <a:r>
              <a:rPr lang="en-US" sz="2844">
                <a:solidFill>
                  <a:srgbClr val="000000"/>
                </a:solidFill>
                <a:latin typeface="Arial Nova"/>
                <a:ea typeface="Arial Nova"/>
                <a:cs typeface="Arial Nova"/>
                <a:sym typeface="Arial Nova"/>
              </a:rPr>
              <a:t>o </a:t>
            </a:r>
            <a:r>
              <a:rPr lang="en-US" sz="2844">
                <a:solidFill>
                  <a:srgbClr val="000000"/>
                </a:solidFill>
                <a:latin typeface="Arial Nova"/>
                <a:ea typeface="Arial Nova"/>
                <a:cs typeface="Arial Nova"/>
                <a:sym typeface="Arial Nova"/>
              </a:rPr>
              <a:t>l</a:t>
            </a:r>
            <a:r>
              <a:rPr lang="en-US" sz="2844">
                <a:solidFill>
                  <a:srgbClr val="000000"/>
                </a:solidFill>
                <a:latin typeface="Arial Nova"/>
                <a:ea typeface="Arial Nova"/>
                <a:cs typeface="Arial Nova"/>
                <a:sym typeface="Arial Nova"/>
              </a:rPr>
              <a:t>o</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g</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compu</a:t>
            </a:r>
            <a:r>
              <a:rPr lang="en-US" sz="2844">
                <a:solidFill>
                  <a:srgbClr val="000000"/>
                </a:solidFill>
                <a:latin typeface="Arial Nova"/>
                <a:ea typeface="Arial Nova"/>
                <a:cs typeface="Arial Nova"/>
                <a:sym typeface="Arial Nova"/>
              </a:rPr>
              <a:t>l</a:t>
            </a:r>
            <a:r>
              <a:rPr lang="en-US" sz="2844">
                <a:solidFill>
                  <a:srgbClr val="000000"/>
                </a:solidFill>
                <a:latin typeface="Arial Nova"/>
                <a:ea typeface="Arial Nova"/>
                <a:cs typeface="Arial Nova"/>
                <a:sym typeface="Arial Nova"/>
              </a:rPr>
              <a:t>sory.</a:t>
            </a:r>
          </a:p>
          <a:p>
            <a:pPr algn="just">
              <a:lnSpc>
                <a:spcPts val="3071"/>
              </a:lnSpc>
            </a:pPr>
          </a:p>
          <a:p>
            <a:pPr algn="just">
              <a:lnSpc>
                <a:spcPts val="3071"/>
              </a:lnSpc>
            </a:pPr>
            <a:r>
              <a:rPr lang="en-US" sz="2844">
                <a:solidFill>
                  <a:srgbClr val="000000"/>
                </a:solidFill>
                <a:latin typeface="Arial Nova"/>
                <a:ea typeface="Arial Nova"/>
                <a:cs typeface="Arial Nova"/>
                <a:sym typeface="Arial Nova"/>
              </a:rPr>
              <a:t>The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l</a:t>
            </a:r>
            <a:r>
              <a:rPr lang="en-US" sz="2844">
                <a:solidFill>
                  <a:srgbClr val="000000"/>
                </a:solidFill>
                <a:latin typeface="Arial Nova"/>
                <a:ea typeface="Arial Nova"/>
                <a:cs typeface="Arial Nova"/>
                <a:sym typeface="Arial Nova"/>
              </a:rPr>
              <a:t>angua</a:t>
            </a:r>
            <a:r>
              <a:rPr lang="en-US" sz="2844">
                <a:solidFill>
                  <a:srgbClr val="000000"/>
                </a:solidFill>
                <a:latin typeface="Arial Nova"/>
                <a:ea typeface="Arial Nova"/>
                <a:cs typeface="Arial Nova"/>
                <a:sym typeface="Arial Nova"/>
              </a:rPr>
              <a:t>ge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pr</a:t>
            </a:r>
            <a:r>
              <a:rPr lang="en-US" sz="2844">
                <a:solidFill>
                  <a:srgbClr val="000000"/>
                </a:solidFill>
                <a:latin typeface="Arial Nova"/>
                <a:ea typeface="Arial Nova"/>
                <a:cs typeface="Arial Nova"/>
                <a:sym typeface="Arial Nova"/>
              </a:rPr>
              <a:t>o</a:t>
            </a:r>
            <a:r>
              <a:rPr lang="en-US" sz="2844">
                <a:solidFill>
                  <a:srgbClr val="000000"/>
                </a:solidFill>
                <a:latin typeface="Arial Nova"/>
                <a:ea typeface="Arial Nova"/>
                <a:cs typeface="Arial Nova"/>
                <a:sym typeface="Arial Nova"/>
              </a:rPr>
              <a:t>ficie</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cy </a:t>
            </a:r>
            <a:r>
              <a:rPr lang="en-US" sz="2844">
                <a:solidFill>
                  <a:srgbClr val="000000"/>
                </a:solidFill>
                <a:latin typeface="Arial Nova"/>
                <a:ea typeface="Arial Nova"/>
                <a:cs typeface="Arial Nova"/>
                <a:sym typeface="Arial Nova"/>
              </a:rPr>
              <a:t>l</a:t>
            </a:r>
            <a:r>
              <a:rPr lang="en-US" sz="2844">
                <a:solidFill>
                  <a:srgbClr val="000000"/>
                </a:solidFill>
                <a:latin typeface="Arial Nova"/>
                <a:ea typeface="Arial Nova"/>
                <a:cs typeface="Arial Nova"/>
                <a:sym typeface="Arial Nova"/>
              </a:rPr>
              <a:t>evel</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resu</a:t>
            </a:r>
            <a:r>
              <a:rPr lang="en-US" sz="2844">
                <a:solidFill>
                  <a:srgbClr val="000000"/>
                </a:solidFill>
                <a:latin typeface="Arial Nova"/>
                <a:ea typeface="Arial Nova"/>
                <a:cs typeface="Arial Nova"/>
                <a:sym typeface="Arial Nova"/>
              </a:rPr>
              <a:t>lt</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g</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f</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o</a:t>
            </a:r>
            <a:r>
              <a:rPr lang="en-US" sz="2844">
                <a:solidFill>
                  <a:srgbClr val="000000"/>
                </a:solidFill>
                <a:latin typeface="Arial Nova"/>
                <a:ea typeface="Arial Nova"/>
                <a:cs typeface="Arial Nova"/>
                <a:sym typeface="Arial Nova"/>
              </a:rPr>
              <a:t>m</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he o</a:t>
            </a:r>
            <a:r>
              <a:rPr lang="en-US" sz="2844">
                <a:solidFill>
                  <a:srgbClr val="000000"/>
                </a:solidFill>
                <a:latin typeface="Arial Nova"/>
                <a:ea typeface="Arial Nova"/>
                <a:cs typeface="Arial Nova"/>
                <a:sym typeface="Arial Nova"/>
              </a:rPr>
              <a:t>nline l</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gu</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ge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te</a:t>
            </a:r>
            <a:r>
              <a:rPr lang="en-US" sz="2844">
                <a:solidFill>
                  <a:srgbClr val="000000"/>
                </a:solidFill>
                <a:latin typeface="Arial Nova"/>
                <a:ea typeface="Arial Nova"/>
                <a:cs typeface="Arial Nova"/>
                <a:sym typeface="Arial Nova"/>
              </a:rPr>
              <a:t>s</a:t>
            </a:r>
            <a:r>
              <a:rPr lang="en-US" sz="2844">
                <a:solidFill>
                  <a:srgbClr val="000000"/>
                </a:solidFill>
                <a:latin typeface="Arial Nova"/>
                <a:ea typeface="Arial Nova"/>
                <a:cs typeface="Arial Nova"/>
                <a:sym typeface="Arial Nova"/>
              </a:rPr>
              <a:t>t d</a:t>
            </a:r>
            <a:r>
              <a:rPr lang="en-US" sz="2844">
                <a:solidFill>
                  <a:srgbClr val="000000"/>
                </a:solidFill>
                <a:latin typeface="Arial Nova"/>
                <a:ea typeface="Arial Nova"/>
                <a:cs typeface="Arial Nova"/>
                <a:sym typeface="Arial Nova"/>
              </a:rPr>
              <a:t>o</a:t>
            </a:r>
            <a:r>
              <a:rPr lang="en-US" sz="2844">
                <a:solidFill>
                  <a:srgbClr val="000000"/>
                </a:solidFill>
                <a:latin typeface="Arial Nova"/>
                <a:ea typeface="Arial Nova"/>
                <a:cs typeface="Arial Nova"/>
                <a:sym typeface="Arial Nova"/>
              </a:rPr>
              <a:t>es</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ot a</a:t>
            </a:r>
            <a:r>
              <a:rPr lang="en-US" sz="2844">
                <a:solidFill>
                  <a:srgbClr val="000000"/>
                </a:solidFill>
                <a:latin typeface="Arial Nova"/>
                <a:ea typeface="Arial Nova"/>
                <a:cs typeface="Arial Nova"/>
                <a:sym typeface="Arial Nova"/>
              </a:rPr>
              <a:t>ff</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ct </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h</a:t>
            </a:r>
            <a:r>
              <a:rPr lang="en-US" sz="2844">
                <a:solidFill>
                  <a:srgbClr val="000000"/>
                </a:solidFill>
                <a:latin typeface="Arial Nova"/>
                <a:ea typeface="Arial Nova"/>
                <a:cs typeface="Arial Nova"/>
                <a:sym typeface="Arial Nova"/>
              </a:rPr>
              <a:t>e </a:t>
            </a:r>
            <a:r>
              <a:rPr lang="en-US" sz="2844">
                <a:solidFill>
                  <a:srgbClr val="000000"/>
                </a:solidFill>
                <a:latin typeface="Arial Nova"/>
                <a:ea typeface="Arial Nova"/>
                <a:cs typeface="Arial Nova"/>
                <a:sym typeface="Arial Nova"/>
              </a:rPr>
              <a:t>stu</a:t>
            </a:r>
            <a:r>
              <a:rPr lang="en-US" sz="2844">
                <a:solidFill>
                  <a:srgbClr val="000000"/>
                </a:solidFill>
                <a:latin typeface="Arial Nova"/>
                <a:ea typeface="Arial Nova"/>
                <a:cs typeface="Arial Nova"/>
                <a:sym typeface="Arial Nova"/>
              </a:rPr>
              <a:t>de</a:t>
            </a:r>
            <a:r>
              <a:rPr lang="en-US" sz="2844">
                <a:solidFill>
                  <a:srgbClr val="000000"/>
                </a:solidFill>
                <a:latin typeface="Arial Nova"/>
                <a:ea typeface="Arial Nova"/>
                <a:cs typeface="Arial Nova"/>
                <a:sym typeface="Arial Nova"/>
              </a:rPr>
              <a:t>nt’s stud</a:t>
            </a:r>
            <a:r>
              <a:rPr lang="en-US" sz="2844">
                <a:solidFill>
                  <a:srgbClr val="000000"/>
                </a:solidFill>
                <a:latin typeface="Arial Nova"/>
                <a:ea typeface="Arial Nova"/>
                <a:cs typeface="Arial Nova"/>
                <a:sym typeface="Arial Nova"/>
              </a:rPr>
              <a:t>y </a:t>
            </a:r>
            <a:r>
              <a:rPr lang="en-US" sz="2844">
                <a:solidFill>
                  <a:srgbClr val="000000"/>
                </a:solidFill>
                <a:latin typeface="Arial Nova"/>
                <a:ea typeface="Arial Nova"/>
                <a:cs typeface="Arial Nova"/>
                <a:sym typeface="Arial Nova"/>
              </a:rPr>
              <a:t>mo</a:t>
            </a:r>
            <a:r>
              <a:rPr lang="en-US" sz="2844">
                <a:solidFill>
                  <a:srgbClr val="000000"/>
                </a:solidFill>
                <a:latin typeface="Arial Nova"/>
                <a:ea typeface="Arial Nova"/>
                <a:cs typeface="Arial Nova"/>
                <a:sym typeface="Arial Nova"/>
              </a:rPr>
              <a:t>bi</a:t>
            </a:r>
            <a:r>
              <a:rPr lang="en-US" sz="2844">
                <a:solidFill>
                  <a:srgbClr val="000000"/>
                </a:solidFill>
                <a:latin typeface="Arial Nova"/>
                <a:ea typeface="Arial Nova"/>
                <a:cs typeface="Arial Nova"/>
                <a:sym typeface="Arial Nova"/>
              </a:rPr>
              <a:t>l</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ty</a:t>
            </a:r>
            <a:r>
              <a:rPr lang="en-US" sz="2844">
                <a:solidFill>
                  <a:srgbClr val="000000"/>
                </a:solidFill>
                <a:latin typeface="Arial Nova"/>
                <a:ea typeface="Arial Nova"/>
                <a:cs typeface="Arial Nova"/>
                <a:sym typeface="Arial Nova"/>
              </a:rPr>
              <a:t> in </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y</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w</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y. How</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v</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s r</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co</a:t>
            </a:r>
            <a:r>
              <a:rPr lang="en-US" sz="2844">
                <a:solidFill>
                  <a:srgbClr val="000000"/>
                </a:solidFill>
                <a:latin typeface="Arial Nova"/>
                <a:ea typeface="Arial Nova"/>
                <a:cs typeface="Arial Nova"/>
                <a:sym typeface="Arial Nova"/>
              </a:rPr>
              <a:t>mme</a:t>
            </a:r>
            <a:r>
              <a:rPr lang="en-US" sz="2844">
                <a:solidFill>
                  <a:srgbClr val="000000"/>
                </a:solidFill>
                <a:latin typeface="Arial Nova"/>
                <a:ea typeface="Arial Nova"/>
                <a:cs typeface="Arial Nova"/>
                <a:sym typeface="Arial Nova"/>
              </a:rPr>
              <a:t>nd</a:t>
            </a:r>
            <a:r>
              <a:rPr lang="en-US" sz="2844">
                <a:solidFill>
                  <a:srgbClr val="000000"/>
                </a:solidFill>
                <a:latin typeface="Arial Nova"/>
                <a:ea typeface="Arial Nova"/>
                <a:cs typeface="Arial Nova"/>
                <a:sym typeface="Arial Nova"/>
              </a:rPr>
              <a:t>ed </a:t>
            </a:r>
            <a:r>
              <a:rPr lang="en-US" sz="2844">
                <a:solidFill>
                  <a:srgbClr val="000000"/>
                </a:solidFill>
                <a:latin typeface="Arial Nova"/>
                <a:ea typeface="Arial Nova"/>
                <a:cs typeface="Arial Nova"/>
                <a:sym typeface="Arial Nova"/>
              </a:rPr>
              <a:t>th</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t </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ll</a:t>
            </a:r>
            <a:r>
              <a:rPr lang="en-US" sz="2844">
                <a:solidFill>
                  <a:srgbClr val="000000"/>
                </a:solidFill>
                <a:latin typeface="Arial Nova"/>
                <a:ea typeface="Arial Nova"/>
                <a:cs typeface="Arial Nova"/>
                <a:sym typeface="Arial Nova"/>
              </a:rPr>
              <a:t> s</a:t>
            </a:r>
            <a:r>
              <a:rPr lang="en-US" sz="2844">
                <a:solidFill>
                  <a:srgbClr val="000000"/>
                </a:solidFill>
                <a:latin typeface="Arial Nova"/>
                <a:ea typeface="Arial Nova"/>
                <a:cs typeface="Arial Nova"/>
                <a:sym typeface="Arial Nova"/>
              </a:rPr>
              <a:t>tude</a:t>
            </a:r>
            <a:r>
              <a:rPr lang="en-US" sz="2844">
                <a:solidFill>
                  <a:srgbClr val="000000"/>
                </a:solidFill>
                <a:latin typeface="Arial Nova"/>
                <a:ea typeface="Arial Nova"/>
                <a:cs typeface="Arial Nova"/>
                <a:sym typeface="Arial Nova"/>
              </a:rPr>
              <a:t>nt</a:t>
            </a:r>
            <a:r>
              <a:rPr lang="en-US" sz="2844">
                <a:solidFill>
                  <a:srgbClr val="000000"/>
                </a:solidFill>
                <a:latin typeface="Arial Nova"/>
                <a:ea typeface="Arial Nova"/>
                <a:cs typeface="Arial Nova"/>
                <a:sym typeface="Arial Nova"/>
              </a:rPr>
              <a:t>s</a:t>
            </a:r>
            <a:r>
              <a:rPr lang="en-US" sz="2844">
                <a:solidFill>
                  <a:srgbClr val="000000"/>
                </a:solidFill>
                <a:latin typeface="Arial Nova"/>
                <a:ea typeface="Arial Nova"/>
                <a:cs typeface="Arial Nova"/>
                <a:sym typeface="Arial Nova"/>
              </a:rPr>
              <a:t> c</a:t>
            </a:r>
            <a:r>
              <a:rPr lang="en-US" sz="2844">
                <a:solidFill>
                  <a:srgbClr val="000000"/>
                </a:solidFill>
                <a:latin typeface="Arial Nova"/>
                <a:ea typeface="Arial Nova"/>
                <a:cs typeface="Arial Nova"/>
                <a:sym typeface="Arial Nova"/>
              </a:rPr>
              <a:t>omp</a:t>
            </a:r>
            <a:r>
              <a:rPr lang="en-US" sz="2844">
                <a:solidFill>
                  <a:srgbClr val="000000"/>
                </a:solidFill>
                <a:latin typeface="Arial Nova"/>
                <a:ea typeface="Arial Nova"/>
                <a:cs typeface="Arial Nova"/>
                <a:sym typeface="Arial Nova"/>
              </a:rPr>
              <a:t>let</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 t</a:t>
            </a:r>
            <a:r>
              <a:rPr lang="en-US" sz="2844">
                <a:solidFill>
                  <a:srgbClr val="000000"/>
                </a:solidFill>
                <a:latin typeface="Arial Nova"/>
                <a:ea typeface="Arial Nova"/>
                <a:cs typeface="Arial Nova"/>
                <a:sym typeface="Arial Nova"/>
              </a:rPr>
              <a:t>he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st</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caref</a:t>
            </a:r>
            <a:r>
              <a:rPr lang="en-US" sz="2844">
                <a:solidFill>
                  <a:srgbClr val="000000"/>
                </a:solidFill>
                <a:latin typeface="Arial Nova"/>
                <a:ea typeface="Arial Nova"/>
                <a:cs typeface="Arial Nova"/>
                <a:sym typeface="Arial Nova"/>
              </a:rPr>
              <a:t>u</a:t>
            </a:r>
            <a:r>
              <a:rPr lang="en-US" sz="2844">
                <a:solidFill>
                  <a:srgbClr val="000000"/>
                </a:solidFill>
                <a:latin typeface="Arial Nova"/>
                <a:ea typeface="Arial Nova"/>
                <a:cs typeface="Arial Nova"/>
                <a:sym typeface="Arial Nova"/>
              </a:rPr>
              <a:t>ll</a:t>
            </a:r>
            <a:r>
              <a:rPr lang="en-US" sz="2844">
                <a:solidFill>
                  <a:srgbClr val="000000"/>
                </a:solidFill>
                <a:latin typeface="Arial Nova"/>
                <a:ea typeface="Arial Nova"/>
                <a:cs typeface="Arial Nova"/>
                <a:sym typeface="Arial Nova"/>
              </a:rPr>
              <a:t>y</a:t>
            </a:r>
            <a:r>
              <a:rPr lang="en-US" sz="2844">
                <a:solidFill>
                  <a:srgbClr val="000000"/>
                </a:solidFill>
                <a:latin typeface="Arial Nova"/>
                <a:ea typeface="Arial Nova"/>
                <a:cs typeface="Arial Nova"/>
                <a:sym typeface="Arial Nova"/>
              </a:rPr>
              <a:t>.</a:t>
            </a:r>
          </a:p>
          <a:p>
            <a:pPr algn="just">
              <a:lnSpc>
                <a:spcPts val="3071"/>
              </a:lnSpc>
            </a:pPr>
          </a:p>
          <a:p>
            <a:pPr algn="just">
              <a:lnSpc>
                <a:spcPts val="3071"/>
              </a:lnSpc>
            </a:pPr>
            <a:r>
              <a:rPr lang="en-US" sz="2844">
                <a:solidFill>
                  <a:srgbClr val="000000"/>
                </a:solidFill>
                <a:latin typeface="Arial Nova"/>
                <a:ea typeface="Arial Nova"/>
                <a:cs typeface="Arial Nova"/>
                <a:sym typeface="Arial Nova"/>
              </a:rPr>
              <a:t>St</a:t>
            </a:r>
            <a:r>
              <a:rPr lang="en-US" sz="2844">
                <a:solidFill>
                  <a:srgbClr val="000000"/>
                </a:solidFill>
                <a:latin typeface="Arial Nova"/>
                <a:ea typeface="Arial Nova"/>
                <a:cs typeface="Arial Nova"/>
                <a:sym typeface="Arial Nova"/>
              </a:rPr>
              <a:t>u</a:t>
            </a:r>
            <a:r>
              <a:rPr lang="en-US" sz="2844">
                <a:solidFill>
                  <a:srgbClr val="000000"/>
                </a:solidFill>
                <a:latin typeface="Arial Nova"/>
                <a:ea typeface="Arial Nova"/>
                <a:cs typeface="Arial Nova"/>
                <a:sym typeface="Arial Nova"/>
              </a:rPr>
              <a:t>de</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t</a:t>
            </a:r>
            <a:r>
              <a:rPr lang="en-US" sz="2844">
                <a:solidFill>
                  <a:srgbClr val="000000"/>
                </a:solidFill>
                <a:latin typeface="Arial Nova"/>
                <a:ea typeface="Arial Nova"/>
                <a:cs typeface="Arial Nova"/>
                <a:sym typeface="Arial Nova"/>
              </a:rPr>
              <a:t>s</a:t>
            </a:r>
            <a:r>
              <a:rPr lang="en-US" sz="2844">
                <a:solidFill>
                  <a:srgbClr val="000000"/>
                </a:solidFill>
                <a:latin typeface="Arial Nova"/>
                <a:ea typeface="Arial Nova"/>
                <a:cs typeface="Arial Nova"/>
                <a:sym typeface="Arial Nova"/>
              </a:rPr>
              <a:t> who</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c</a:t>
            </a:r>
            <a:r>
              <a:rPr lang="en-US" sz="2844">
                <a:solidFill>
                  <a:srgbClr val="000000"/>
                </a:solidFill>
                <a:latin typeface="Arial Nova"/>
                <a:ea typeface="Arial Nova"/>
                <a:cs typeface="Arial Nova"/>
                <a:sym typeface="Arial Nova"/>
              </a:rPr>
              <a:t>ei</a:t>
            </a:r>
            <a:r>
              <a:rPr lang="en-US" sz="2844">
                <a:solidFill>
                  <a:srgbClr val="000000"/>
                </a:solidFill>
                <a:latin typeface="Arial Nova"/>
                <a:ea typeface="Arial Nova"/>
                <a:cs typeface="Arial Nova"/>
                <a:sym typeface="Arial Nova"/>
              </a:rPr>
              <a:t>v</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 a for</a:t>
            </a:r>
            <a:r>
              <a:rPr lang="en-US" sz="2844">
                <a:solidFill>
                  <a:srgbClr val="000000"/>
                </a:solidFill>
                <a:latin typeface="Arial Nova"/>
                <a:ea typeface="Arial Nova"/>
                <a:cs typeface="Arial Nova"/>
                <a:sym typeface="Arial Nova"/>
              </a:rPr>
              <a:t>ei</a:t>
            </a:r>
            <a:r>
              <a:rPr lang="en-US" sz="2844">
                <a:solidFill>
                  <a:srgbClr val="000000"/>
                </a:solidFill>
                <a:latin typeface="Arial Nova"/>
                <a:ea typeface="Arial Nova"/>
                <a:cs typeface="Arial Nova"/>
                <a:sym typeface="Arial Nova"/>
              </a:rPr>
              <a:t>gn</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l</a:t>
            </a:r>
            <a:r>
              <a:rPr lang="en-US" sz="2844">
                <a:solidFill>
                  <a:srgbClr val="000000"/>
                </a:solidFill>
                <a:latin typeface="Arial Nova"/>
                <a:ea typeface="Arial Nova"/>
                <a:cs typeface="Arial Nova"/>
                <a:sym typeface="Arial Nova"/>
              </a:rPr>
              <a:t>an</a:t>
            </a:r>
            <a:r>
              <a:rPr lang="en-US" sz="2844">
                <a:solidFill>
                  <a:srgbClr val="000000"/>
                </a:solidFill>
                <a:latin typeface="Arial Nova"/>
                <a:ea typeface="Arial Nova"/>
                <a:cs typeface="Arial Nova"/>
                <a:sym typeface="Arial Nova"/>
              </a:rPr>
              <a:t>gu</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ge score of</a:t>
            </a:r>
            <a:r>
              <a:rPr lang="en-US" sz="2844">
                <a:solidFill>
                  <a:srgbClr val="000000"/>
                </a:solidFill>
                <a:latin typeface="Arial Nova"/>
                <a:ea typeface="Arial Nova"/>
                <a:cs typeface="Arial Nova"/>
                <a:sym typeface="Arial Nova"/>
              </a:rPr>
              <a:t> B2 </a:t>
            </a:r>
            <a:r>
              <a:rPr lang="en-US" sz="2844">
                <a:solidFill>
                  <a:srgbClr val="000000"/>
                </a:solidFill>
                <a:latin typeface="Arial Nova"/>
                <a:ea typeface="Arial Nova"/>
                <a:cs typeface="Arial Nova"/>
                <a:sym typeface="Arial Nova"/>
              </a:rPr>
              <a:t>o</a:t>
            </a:r>
            <a:r>
              <a:rPr lang="en-US" sz="2844">
                <a:solidFill>
                  <a:srgbClr val="000000"/>
                </a:solidFill>
                <a:latin typeface="Arial Nova"/>
                <a:ea typeface="Arial Nova"/>
                <a:cs typeface="Arial Nova"/>
                <a:sym typeface="Arial Nova"/>
              </a:rPr>
              <a:t>r ab</a:t>
            </a:r>
            <a:r>
              <a:rPr lang="en-US" sz="2844">
                <a:solidFill>
                  <a:srgbClr val="000000"/>
                </a:solidFill>
                <a:latin typeface="Arial Nova"/>
                <a:ea typeface="Arial Nova"/>
                <a:cs typeface="Arial Nova"/>
                <a:sym typeface="Arial Nova"/>
              </a:rPr>
              <a:t>ove</a:t>
            </a:r>
            <a:r>
              <a:rPr lang="en-US" sz="2844">
                <a:solidFill>
                  <a:srgbClr val="000000"/>
                </a:solidFill>
                <a:latin typeface="Arial Nova"/>
                <a:ea typeface="Arial Nova"/>
                <a:cs typeface="Arial Nova"/>
                <a:sym typeface="Arial Nova"/>
              </a:rPr>
              <a:t> i</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the OLS ex</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m</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m</a:t>
            </a:r>
            <a:r>
              <a:rPr lang="en-US" sz="2844">
                <a:solidFill>
                  <a:srgbClr val="000000"/>
                </a:solidFill>
                <a:latin typeface="Arial Nova"/>
                <a:ea typeface="Arial Nova"/>
                <a:cs typeface="Arial Nova"/>
                <a:sym typeface="Arial Nova"/>
              </a:rPr>
              <a:t>a</a:t>
            </a:r>
            <a:r>
              <a:rPr lang="en-US" sz="2844">
                <a:solidFill>
                  <a:srgbClr val="000000"/>
                </a:solidFill>
                <a:latin typeface="Arial Nova"/>
                <a:ea typeface="Arial Nova"/>
                <a:cs typeface="Arial Nova"/>
                <a:sym typeface="Arial Nova"/>
              </a:rPr>
              <a:t>y</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b</a:t>
            </a:r>
            <a:r>
              <a:rPr lang="en-US" sz="2844">
                <a:solidFill>
                  <a:srgbClr val="000000"/>
                </a:solidFill>
                <a:latin typeface="Arial Nova"/>
                <a:ea typeface="Arial Nova"/>
                <a:cs typeface="Arial Nova"/>
                <a:sym typeface="Arial Nova"/>
              </a:rPr>
              <a:t>ene</a:t>
            </a:r>
            <a:r>
              <a:rPr lang="en-US" sz="2844">
                <a:solidFill>
                  <a:srgbClr val="000000"/>
                </a:solidFill>
                <a:latin typeface="Arial Nova"/>
                <a:ea typeface="Arial Nova"/>
                <a:cs typeface="Arial Nova"/>
                <a:sym typeface="Arial Nova"/>
              </a:rPr>
              <a:t>f</a:t>
            </a:r>
            <a:r>
              <a:rPr lang="en-US" sz="2844">
                <a:solidFill>
                  <a:srgbClr val="000000"/>
                </a:solidFill>
                <a:latin typeface="Arial Nova"/>
                <a:ea typeface="Arial Nova"/>
                <a:cs typeface="Arial Nova"/>
                <a:sym typeface="Arial Nova"/>
              </a:rPr>
              <a:t>it</a:t>
            </a:r>
            <a:r>
              <a:rPr lang="en-US" sz="2844">
                <a:solidFill>
                  <a:srgbClr val="000000"/>
                </a:solidFill>
                <a:latin typeface="Arial Nova"/>
                <a:ea typeface="Arial Nova"/>
                <a:cs typeface="Arial Nova"/>
                <a:sym typeface="Arial Nova"/>
              </a:rPr>
              <a:t> fro</a:t>
            </a:r>
            <a:r>
              <a:rPr lang="en-US" sz="2844">
                <a:solidFill>
                  <a:srgbClr val="000000"/>
                </a:solidFill>
                <a:latin typeface="Arial Nova"/>
                <a:ea typeface="Arial Nova"/>
                <a:cs typeface="Arial Nova"/>
                <a:sym typeface="Arial Nova"/>
              </a:rPr>
              <a:t>m</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d</a:t>
            </a:r>
            <a:r>
              <a:rPr lang="en-US" sz="2844">
                <a:solidFill>
                  <a:srgbClr val="000000"/>
                </a:solidFill>
                <a:latin typeface="Arial Nova"/>
                <a:ea typeface="Arial Nova"/>
                <a:cs typeface="Arial Nova"/>
                <a:sym typeface="Arial Nova"/>
              </a:rPr>
              <a:t>i</a:t>
            </a:r>
            <a:r>
              <a:rPr lang="en-US" sz="2844">
                <a:solidFill>
                  <a:srgbClr val="000000"/>
                </a:solidFill>
                <a:latin typeface="Arial Nova"/>
                <a:ea typeface="Arial Nova"/>
                <a:cs typeface="Arial Nova"/>
                <a:sym typeface="Arial Nova"/>
              </a:rPr>
              <a:t>f</a:t>
            </a:r>
            <a:r>
              <a:rPr lang="en-US" sz="2844">
                <a:solidFill>
                  <a:srgbClr val="000000"/>
                </a:solidFill>
                <a:latin typeface="Arial Nova"/>
                <a:ea typeface="Arial Nova"/>
                <a:cs typeface="Arial Nova"/>
                <a:sym typeface="Arial Nova"/>
              </a:rPr>
              <a:t>fe</a:t>
            </a:r>
            <a:r>
              <a:rPr lang="en-US" sz="2844">
                <a:solidFill>
                  <a:srgbClr val="000000"/>
                </a:solidFill>
                <a:latin typeface="Arial Nova"/>
                <a:ea typeface="Arial Nova"/>
                <a:cs typeface="Arial Nova"/>
                <a:sym typeface="Arial Nova"/>
              </a:rPr>
              <a:t>r</a:t>
            </a:r>
            <a:r>
              <a:rPr lang="en-US" sz="2844">
                <a:solidFill>
                  <a:srgbClr val="000000"/>
                </a:solidFill>
                <a:latin typeface="Arial Nova"/>
                <a:ea typeface="Arial Nova"/>
                <a:cs typeface="Arial Nova"/>
                <a:sym typeface="Arial Nova"/>
              </a:rPr>
              <a:t>ent</a:t>
            </a:r>
            <a:r>
              <a:rPr lang="en-US" sz="2844">
                <a:solidFill>
                  <a:srgbClr val="000000"/>
                </a:solidFill>
                <a:latin typeface="Arial Nova"/>
                <a:ea typeface="Arial Nova"/>
                <a:cs typeface="Arial Nova"/>
                <a:sym typeface="Arial Nova"/>
              </a:rPr>
              <a:t> online </a:t>
            </a:r>
            <a:r>
              <a:rPr lang="en-US" sz="2844">
                <a:solidFill>
                  <a:srgbClr val="000000"/>
                </a:solidFill>
                <a:latin typeface="Arial Nova"/>
                <a:ea typeface="Arial Nova"/>
                <a:cs typeface="Arial Nova"/>
                <a:sym typeface="Arial Nova"/>
              </a:rPr>
              <a:t>foreig</a:t>
            </a:r>
            <a:r>
              <a:rPr lang="en-US" sz="2844">
                <a:solidFill>
                  <a:srgbClr val="000000"/>
                </a:solidFill>
                <a:latin typeface="Arial Nova"/>
                <a:ea typeface="Arial Nova"/>
                <a:cs typeface="Arial Nova"/>
                <a:sym typeface="Arial Nova"/>
              </a:rPr>
              <a:t>n l</a:t>
            </a:r>
            <a:r>
              <a:rPr lang="en-US" sz="2844">
                <a:solidFill>
                  <a:srgbClr val="000000"/>
                </a:solidFill>
                <a:latin typeface="Arial Nova"/>
                <a:ea typeface="Arial Nova"/>
                <a:cs typeface="Arial Nova"/>
                <a:sym typeface="Arial Nova"/>
              </a:rPr>
              <a:t>anguage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co</a:t>
            </a:r>
            <a:r>
              <a:rPr lang="en-US" sz="2844">
                <a:solidFill>
                  <a:srgbClr val="000000"/>
                </a:solidFill>
                <a:latin typeface="Arial Nova"/>
                <a:ea typeface="Arial Nova"/>
                <a:cs typeface="Arial Nova"/>
                <a:sym typeface="Arial Nova"/>
              </a:rPr>
              <a:t>urs</a:t>
            </a:r>
            <a:r>
              <a:rPr lang="en-US" sz="2844">
                <a:solidFill>
                  <a:srgbClr val="000000"/>
                </a:solidFill>
                <a:latin typeface="Arial Nova"/>
                <a:ea typeface="Arial Nova"/>
                <a:cs typeface="Arial Nova"/>
                <a:sym typeface="Arial Nova"/>
              </a:rPr>
              <a:t>e</a:t>
            </a:r>
            <a:r>
              <a:rPr lang="en-US" sz="2844">
                <a:solidFill>
                  <a:srgbClr val="000000"/>
                </a:solidFill>
                <a:latin typeface="Arial Nova"/>
                <a:ea typeface="Arial Nova"/>
                <a:cs typeface="Arial Nova"/>
                <a:sym typeface="Arial Nova"/>
              </a:rPr>
              <a:t> </a:t>
            </a:r>
            <a:r>
              <a:rPr lang="en-US" sz="2844">
                <a:solidFill>
                  <a:srgbClr val="000000"/>
                </a:solidFill>
                <a:latin typeface="Arial Nova"/>
                <a:ea typeface="Arial Nova"/>
                <a:cs typeface="Arial Nova"/>
                <a:sym typeface="Arial Nova"/>
              </a:rPr>
              <a:t>optio</a:t>
            </a:r>
            <a:r>
              <a:rPr lang="en-US" sz="2844">
                <a:solidFill>
                  <a:srgbClr val="000000"/>
                </a:solidFill>
                <a:latin typeface="Arial Nova"/>
                <a:ea typeface="Arial Nova"/>
                <a:cs typeface="Arial Nova"/>
                <a:sym typeface="Arial Nova"/>
              </a:rPr>
              <a:t>n</a:t>
            </a:r>
            <a:r>
              <a:rPr lang="en-US" sz="2844">
                <a:solidFill>
                  <a:srgbClr val="000000"/>
                </a:solidFill>
                <a:latin typeface="Arial Nova"/>
                <a:ea typeface="Arial Nova"/>
                <a:cs typeface="Arial Nova"/>
                <a:sym typeface="Arial Nova"/>
              </a:rPr>
              <a:t>s off</a:t>
            </a:r>
            <a:r>
              <a:rPr lang="en-US" sz="2844">
                <a:solidFill>
                  <a:srgbClr val="000000"/>
                </a:solidFill>
                <a:latin typeface="Arial Nova"/>
                <a:ea typeface="Arial Nova"/>
                <a:cs typeface="Arial Nova"/>
                <a:sym typeface="Arial Nova"/>
              </a:rPr>
              <a:t>er</a:t>
            </a:r>
            <a:r>
              <a:rPr lang="en-US" sz="2844">
                <a:solidFill>
                  <a:srgbClr val="000000"/>
                </a:solidFill>
                <a:latin typeface="Arial Nova"/>
                <a:ea typeface="Arial Nova"/>
                <a:cs typeface="Arial Nova"/>
                <a:sym typeface="Arial Nova"/>
              </a:rPr>
              <a:t>ed </a:t>
            </a:r>
            <a:r>
              <a:rPr lang="en-US" sz="2844">
                <a:solidFill>
                  <a:srgbClr val="000000"/>
                </a:solidFill>
                <a:latin typeface="Arial Nova"/>
                <a:ea typeface="Arial Nova"/>
                <a:cs typeface="Arial Nova"/>
                <a:sym typeface="Arial Nova"/>
              </a:rPr>
              <a:t>in</a:t>
            </a:r>
            <a:r>
              <a:rPr lang="en-US" sz="2844">
                <a:solidFill>
                  <a:srgbClr val="000000"/>
                </a:solidFill>
                <a:latin typeface="Arial Nova"/>
                <a:ea typeface="Arial Nova"/>
                <a:cs typeface="Arial Nova"/>
                <a:sym typeface="Arial Nova"/>
              </a:rPr>
              <a:t> th</a:t>
            </a:r>
            <a:r>
              <a:rPr lang="en-US" sz="2844">
                <a:solidFill>
                  <a:srgbClr val="000000"/>
                </a:solidFill>
                <a:latin typeface="Arial Nova"/>
                <a:ea typeface="Arial Nova"/>
                <a:cs typeface="Arial Nova"/>
                <a:sym typeface="Arial Nova"/>
              </a:rPr>
              <a:t>e </a:t>
            </a:r>
            <a:r>
              <a:rPr lang="en-US" sz="2844">
                <a:solidFill>
                  <a:srgbClr val="000000"/>
                </a:solidFill>
                <a:latin typeface="Arial Nova"/>
                <a:ea typeface="Arial Nova"/>
                <a:cs typeface="Arial Nova"/>
                <a:sym typeface="Arial Nova"/>
              </a:rPr>
              <a:t>s</a:t>
            </a:r>
            <a:r>
              <a:rPr lang="en-US" sz="2844">
                <a:solidFill>
                  <a:srgbClr val="000000"/>
                </a:solidFill>
                <a:latin typeface="Arial Nova"/>
                <a:ea typeface="Arial Nova"/>
                <a:cs typeface="Arial Nova"/>
                <a:sym typeface="Arial Nova"/>
              </a:rPr>
              <a:t>y</a:t>
            </a:r>
            <a:r>
              <a:rPr lang="en-US" sz="2844">
                <a:solidFill>
                  <a:srgbClr val="000000"/>
                </a:solidFill>
                <a:latin typeface="Arial Nova"/>
                <a:ea typeface="Arial Nova"/>
                <a:cs typeface="Arial Nova"/>
                <a:sym typeface="Arial Nova"/>
              </a:rPr>
              <a:t>stem</a:t>
            </a:r>
            <a:r>
              <a:rPr lang="en-US" sz="2844">
                <a:solidFill>
                  <a:srgbClr val="000000"/>
                </a:solidFill>
                <a:latin typeface="Arial Nova"/>
                <a:ea typeface="Arial Nova"/>
                <a:cs typeface="Arial Nova"/>
                <a:sym typeface="Arial Nova"/>
              </a:rPr>
              <a:t>.</a:t>
            </a:r>
          </a:p>
          <a:p>
            <a:pPr algn="l" marL="514701" indent="-257351" lvl="1">
              <a:lnSpc>
                <a:spcPts val="3071"/>
              </a:lnSpc>
            </a:pPr>
          </a:p>
        </p:txBody>
      </p:sp>
      <p:grpSp>
        <p:nvGrpSpPr>
          <p:cNvPr name="Group 7" id="7"/>
          <p:cNvGrpSpPr/>
          <p:nvPr/>
        </p:nvGrpSpPr>
        <p:grpSpPr>
          <a:xfrm rot="0">
            <a:off x="8552507" y="8711575"/>
            <a:ext cx="1353512" cy="1365247"/>
            <a:chOff x="0" y="0"/>
            <a:chExt cx="1804683" cy="1820329"/>
          </a:xfrm>
        </p:grpSpPr>
        <p:sp>
          <p:nvSpPr>
            <p:cNvPr name="Freeform 8" id="8"/>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5"/>
              <a:stretch>
                <a:fillRect l="-4859" t="0" r="-4860" b="-2"/>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0" y="4"/>
            <a:ext cx="18288000" cy="1274364"/>
            <a:chOff x="0" y="0"/>
            <a:chExt cx="24384000" cy="1699152"/>
          </a:xfrm>
        </p:grpSpPr>
        <p:sp>
          <p:nvSpPr>
            <p:cNvPr name="Freeform 4" id="4"/>
            <p:cNvSpPr/>
            <p:nvPr/>
          </p:nvSpPr>
          <p:spPr>
            <a:xfrm flipH="false" flipV="false" rot="0">
              <a:off x="0" y="0"/>
              <a:ext cx="24384000" cy="1699156"/>
            </a:xfrm>
            <a:custGeom>
              <a:avLst/>
              <a:gdLst/>
              <a:ahLst/>
              <a:cxnLst/>
              <a:rect r="r" b="b" t="t" l="l"/>
              <a:pathLst>
                <a:path h="1699156" w="24384000">
                  <a:moveTo>
                    <a:pt x="0" y="0"/>
                  </a:moveTo>
                  <a:lnTo>
                    <a:pt x="24384000" y="0"/>
                  </a:lnTo>
                  <a:lnTo>
                    <a:pt x="24384000" y="1699156"/>
                  </a:lnTo>
                  <a:lnTo>
                    <a:pt x="0" y="1699156"/>
                  </a:lnTo>
                  <a:close/>
                </a:path>
              </a:pathLst>
            </a:custGeom>
            <a:blipFill>
              <a:blip r:embed="rId3">
                <a:alphaModFix amt="0"/>
              </a:blip>
              <a:stretch>
                <a:fillRect l="0" t="-235086" r="0" b="-224159"/>
              </a:stretch>
            </a:blipFill>
          </p:spPr>
        </p:sp>
        <p:sp>
          <p:nvSpPr>
            <p:cNvPr name="TextBox 5" id="5"/>
            <p:cNvSpPr txBox="true"/>
            <p:nvPr/>
          </p:nvSpPr>
          <p:spPr>
            <a:xfrm>
              <a:off x="0" y="47625"/>
              <a:ext cx="24384000" cy="1651527"/>
            </a:xfrm>
            <a:prstGeom prst="rect">
              <a:avLst/>
            </a:prstGeom>
          </p:spPr>
          <p:txBody>
            <a:bodyPr anchor="b" rtlCol="false" tIns="0" lIns="0" bIns="0" rIns="0"/>
            <a:lstStyle/>
            <a:p>
              <a:pPr algn="l">
                <a:lnSpc>
                  <a:spcPts val="4374"/>
                </a:lnSpc>
              </a:pPr>
              <a:r>
                <a:rPr lang="en-US" sz="4050" b="true">
                  <a:solidFill>
                    <a:srgbClr val="FF0000"/>
                  </a:solidFill>
                  <a:latin typeface="Arial Nova Bold"/>
                  <a:ea typeface="Arial Nova Bold"/>
                  <a:cs typeface="Arial Nova Bold"/>
                  <a:sym typeface="Arial Nova Bold"/>
                </a:rPr>
                <a:t>Step</a:t>
              </a:r>
              <a:r>
                <a:rPr lang="en-US" sz="4050" b="true">
                  <a:solidFill>
                    <a:srgbClr val="FF0000"/>
                  </a:solidFill>
                  <a:latin typeface="Arial Nova Bold"/>
                  <a:ea typeface="Arial Nova Bold"/>
                  <a:cs typeface="Arial Nova Bold"/>
                  <a:sym typeface="Arial Nova Bold"/>
                </a:rPr>
                <a:t> 5 – Procedures with the International Academic Relations Coordination Office</a:t>
              </a:r>
            </a:p>
          </p:txBody>
        </p:sp>
      </p:grpSp>
      <p:sp>
        <p:nvSpPr>
          <p:cNvPr name="TextBox 6" id="6"/>
          <p:cNvSpPr txBox="true"/>
          <p:nvPr/>
        </p:nvSpPr>
        <p:spPr>
          <a:xfrm rot="0">
            <a:off x="0" y="1217219"/>
            <a:ext cx="15219743" cy="7190851"/>
          </a:xfrm>
          <a:prstGeom prst="rect">
            <a:avLst/>
          </a:prstGeom>
        </p:spPr>
        <p:txBody>
          <a:bodyPr anchor="t" rtlCol="false" tIns="0" lIns="0" bIns="0" rIns="0">
            <a:spAutoFit/>
          </a:bodyPr>
          <a:lstStyle/>
          <a:p>
            <a:pPr algn="l" marL="149011" indent="-74506" lvl="1">
              <a:lnSpc>
                <a:spcPts val="2821"/>
              </a:lnSpc>
              <a:buFont typeface="Arial"/>
              <a:buChar char="•"/>
            </a:pPr>
            <a:r>
              <a:rPr lang="en-US" sz="2351" spc="-77">
                <a:solidFill>
                  <a:srgbClr val="233244"/>
                </a:solidFill>
                <a:latin typeface="Calibri (MS)"/>
                <a:ea typeface="Calibri (MS)"/>
                <a:cs typeface="Calibri (MS)"/>
                <a:sym typeface="Calibri (MS)"/>
              </a:rPr>
              <a:t>Ple</a:t>
            </a:r>
            <a:r>
              <a:rPr lang="en-US" sz="2351" spc="-77">
                <a:solidFill>
                  <a:srgbClr val="233244"/>
                </a:solidFill>
                <a:latin typeface="Calibri (MS)"/>
                <a:ea typeface="Calibri (MS)"/>
                <a:cs typeface="Calibri (MS)"/>
                <a:sym typeface="Calibri (MS)"/>
              </a:rPr>
              <a:t>ase contact our  Office at</a:t>
            </a:r>
            <a:r>
              <a:rPr lang="en-US" sz="2351" spc="-77" u="none">
                <a:solidFill>
                  <a:srgbClr val="233244"/>
                </a:solidFill>
                <a:latin typeface="Calibri (MS)"/>
                <a:ea typeface="Calibri (MS)"/>
                <a:cs typeface="Calibri (MS)"/>
                <a:sym typeface="Calibri (MS)"/>
              </a:rPr>
              <a:t> </a:t>
            </a:r>
            <a:r>
              <a:rPr lang="en-US" sz="2351" spc="-77">
                <a:solidFill>
                  <a:srgbClr val="233244"/>
                </a:solidFill>
                <a:latin typeface="Calibri (MS)"/>
                <a:ea typeface="Calibri (MS)"/>
                <a:cs typeface="Calibri (MS)"/>
                <a:sym typeface="Calibri (MS)"/>
              </a:rPr>
              <a:t>l</a:t>
            </a:r>
            <a:r>
              <a:rPr lang="en-US" sz="2351" spc="-77" u="none">
                <a:solidFill>
                  <a:srgbClr val="233244"/>
                </a:solidFill>
                <a:latin typeface="Calibri (MS)"/>
                <a:ea typeface="Calibri (MS)"/>
                <a:cs typeface="Calibri (MS)"/>
                <a:sym typeface="Calibri (MS)"/>
              </a:rPr>
              <a:t>e</a:t>
            </a:r>
            <a:r>
              <a:rPr lang="en-US" sz="2351" spc="-77">
                <a:solidFill>
                  <a:srgbClr val="233244"/>
                </a:solidFill>
                <a:latin typeface="Calibri (MS)"/>
                <a:ea typeface="Calibri (MS)"/>
                <a:cs typeface="Calibri (MS)"/>
                <a:sym typeface="Calibri (MS)"/>
              </a:rPr>
              <a:t>ast</a:t>
            </a:r>
            <a:r>
              <a:rPr lang="en-US" sz="2351" spc="-77" u="none">
                <a:solidFill>
                  <a:srgbClr val="233244"/>
                </a:solidFill>
                <a:latin typeface="Calibri (MS)"/>
                <a:ea typeface="Calibri (MS)"/>
                <a:cs typeface="Calibri (MS)"/>
                <a:sym typeface="Calibri (MS)"/>
              </a:rPr>
              <a:t> 20</a:t>
            </a:r>
            <a:r>
              <a:rPr lang="en-US" sz="2351" spc="-77">
                <a:solidFill>
                  <a:srgbClr val="233244"/>
                </a:solidFill>
                <a:latin typeface="Calibri (MS)"/>
                <a:ea typeface="Calibri (MS)"/>
                <a:cs typeface="Calibri (MS)"/>
                <a:sym typeface="Calibri (MS)"/>
              </a:rPr>
              <a:t>–</a:t>
            </a:r>
            <a:r>
              <a:rPr lang="en-US" sz="2351" spc="-77" u="none">
                <a:solidFill>
                  <a:srgbClr val="233244"/>
                </a:solidFill>
                <a:latin typeface="Calibri (MS)"/>
                <a:ea typeface="Calibri (MS)"/>
                <a:cs typeface="Calibri (MS)"/>
                <a:sym typeface="Calibri (MS)"/>
              </a:rPr>
              <a:t>25 </a:t>
            </a:r>
            <a:r>
              <a:rPr lang="en-US" sz="2351" spc="-77">
                <a:solidFill>
                  <a:srgbClr val="233244"/>
                </a:solidFill>
                <a:latin typeface="Calibri (MS)"/>
                <a:ea typeface="Calibri (MS)"/>
                <a:cs typeface="Calibri (MS)"/>
                <a:sym typeface="Calibri (MS)"/>
              </a:rPr>
              <a:t>days</a:t>
            </a:r>
            <a:r>
              <a:rPr lang="en-US" sz="2351" spc="-77" u="none">
                <a:solidFill>
                  <a:srgbClr val="233244"/>
                </a:solidFill>
                <a:latin typeface="Calibri (MS)"/>
                <a:ea typeface="Calibri (MS)"/>
                <a:cs typeface="Calibri (MS)"/>
                <a:sym typeface="Calibri (MS)"/>
              </a:rPr>
              <a:t> </a:t>
            </a:r>
            <a:r>
              <a:rPr lang="en-US" sz="2351" spc="-77">
                <a:solidFill>
                  <a:srgbClr val="233244"/>
                </a:solidFill>
                <a:latin typeface="Calibri (MS)"/>
                <a:ea typeface="Calibri (MS)"/>
                <a:cs typeface="Calibri (MS)"/>
                <a:sym typeface="Calibri (MS)"/>
              </a:rPr>
              <a:t>befor</a:t>
            </a:r>
            <a:r>
              <a:rPr lang="en-US" sz="2351" spc="-77" u="none">
                <a:solidFill>
                  <a:srgbClr val="233244"/>
                </a:solidFill>
                <a:latin typeface="Calibri (MS)"/>
                <a:ea typeface="Calibri (MS)"/>
                <a:cs typeface="Calibri (MS)"/>
                <a:sym typeface="Calibri (MS)"/>
              </a:rPr>
              <a:t>e</a:t>
            </a:r>
            <a:r>
              <a:rPr lang="en-US" sz="2351" spc="-77">
                <a:solidFill>
                  <a:srgbClr val="233244"/>
                </a:solidFill>
                <a:latin typeface="Calibri (MS)"/>
                <a:ea typeface="Calibri (MS)"/>
                <a:cs typeface="Calibri (MS)"/>
                <a:sym typeface="Calibri (MS)"/>
              </a:rPr>
              <a:t> go</a:t>
            </a:r>
            <a:r>
              <a:rPr lang="en-US" sz="2351" spc="-77" u="none">
                <a:solidFill>
                  <a:srgbClr val="233244"/>
                </a:solidFill>
                <a:latin typeface="Calibri (MS)"/>
                <a:ea typeface="Calibri (MS)"/>
                <a:cs typeface="Calibri (MS)"/>
                <a:sym typeface="Calibri (MS)"/>
              </a:rPr>
              <a:t>in</a:t>
            </a:r>
            <a:r>
              <a:rPr lang="en-US" sz="2351" spc="-77">
                <a:solidFill>
                  <a:srgbClr val="233244"/>
                </a:solidFill>
                <a:latin typeface="Calibri (MS)"/>
                <a:ea typeface="Calibri (MS)"/>
                <a:cs typeface="Calibri (MS)"/>
                <a:sym typeface="Calibri (MS)"/>
              </a:rPr>
              <a:t>g abroa</a:t>
            </a:r>
            <a:r>
              <a:rPr lang="en-US" sz="2351" spc="-77" u="none">
                <a:solidFill>
                  <a:srgbClr val="233244"/>
                </a:solidFill>
                <a:latin typeface="Calibri (MS)"/>
                <a:ea typeface="Calibri (MS)"/>
                <a:cs typeface="Calibri (MS)"/>
                <a:sym typeface="Calibri (MS)"/>
              </a:rPr>
              <a:t>d</a:t>
            </a:r>
            <a:r>
              <a:rPr lang="en-US" sz="2351" spc="-77">
                <a:solidFill>
                  <a:srgbClr val="233244"/>
                </a:solidFill>
                <a:latin typeface="Calibri (MS)"/>
                <a:ea typeface="Calibri (MS)"/>
                <a:cs typeface="Calibri (MS)"/>
                <a:sym typeface="Calibri (MS)"/>
              </a:rPr>
              <a:t>, (If</a:t>
            </a:r>
            <a:r>
              <a:rPr lang="en-US" sz="2351" spc="-77" u="none">
                <a:solidFill>
                  <a:srgbClr val="233244"/>
                </a:solidFill>
                <a:latin typeface="Calibri (MS)"/>
                <a:ea typeface="Calibri (MS)"/>
                <a:cs typeface="Calibri (MS)"/>
                <a:sym typeface="Calibri (MS)"/>
              </a:rPr>
              <a:t> </a:t>
            </a:r>
            <a:r>
              <a:rPr lang="en-US" sz="2351" spc="-77">
                <a:solidFill>
                  <a:srgbClr val="233244"/>
                </a:solidFill>
                <a:latin typeface="Calibri (MS)"/>
                <a:ea typeface="Calibri (MS)"/>
                <a:cs typeface="Calibri (MS)"/>
                <a:sym typeface="Calibri (MS)"/>
              </a:rPr>
              <a:t>only your vi</a:t>
            </a:r>
            <a:r>
              <a:rPr lang="en-US" sz="2351" spc="-77" u="none">
                <a:solidFill>
                  <a:srgbClr val="233244"/>
                </a:solidFill>
                <a:latin typeface="Calibri (MS)"/>
                <a:ea typeface="Calibri (MS)"/>
                <a:cs typeface="Calibri (MS)"/>
                <a:sym typeface="Calibri (MS)"/>
              </a:rPr>
              <a:t>sa</a:t>
            </a:r>
            <a:r>
              <a:rPr lang="en-US" sz="2351" spc="-77">
                <a:solidFill>
                  <a:srgbClr val="233244"/>
                </a:solidFill>
                <a:latin typeface="Calibri (MS)"/>
                <a:ea typeface="Calibri (MS)"/>
                <a:cs typeface="Calibri (MS)"/>
                <a:sym typeface="Calibri (MS)"/>
              </a:rPr>
              <a:t> is missing). Ex</a:t>
            </a:r>
            <a:r>
              <a:rPr lang="en-US" sz="2351" spc="-77" u="none">
                <a:solidFill>
                  <a:srgbClr val="233244"/>
                </a:solidFill>
                <a:latin typeface="Calibri (MS)"/>
                <a:ea typeface="Calibri (MS)"/>
                <a:cs typeface="Calibri (MS)"/>
                <a:sym typeface="Calibri (MS)"/>
              </a:rPr>
              <a:t>ce</a:t>
            </a:r>
            <a:r>
              <a:rPr lang="en-US" sz="2351" spc="-77">
                <a:solidFill>
                  <a:srgbClr val="233244"/>
                </a:solidFill>
                <a:latin typeface="Calibri (MS)"/>
                <a:ea typeface="Calibri (MS)"/>
                <a:cs typeface="Calibri (MS)"/>
                <a:sym typeface="Calibri (MS)"/>
              </a:rPr>
              <a:t>pt</a:t>
            </a:r>
            <a:r>
              <a:rPr lang="en-US" sz="2351" spc="-77" u="none">
                <a:solidFill>
                  <a:srgbClr val="233244"/>
                </a:solidFill>
                <a:latin typeface="Calibri (MS)"/>
                <a:ea typeface="Calibri (MS)"/>
                <a:cs typeface="Calibri (MS)"/>
                <a:sym typeface="Calibri (MS)"/>
              </a:rPr>
              <a:t> i</a:t>
            </a:r>
            <a:r>
              <a:rPr lang="en-US" sz="2351" spc="-77">
                <a:solidFill>
                  <a:srgbClr val="233244"/>
                </a:solidFill>
                <a:latin typeface="Calibri (MS)"/>
                <a:ea typeface="Calibri (MS)"/>
                <a:cs typeface="Calibri (MS)"/>
                <a:sym typeface="Calibri (MS)"/>
              </a:rPr>
              <a:t>n compulsory</a:t>
            </a:r>
            <a:r>
              <a:rPr lang="en-US" sz="2351" spc="-77" u="none">
                <a:solidFill>
                  <a:srgbClr val="233244"/>
                </a:solidFill>
                <a:latin typeface="Calibri (MS)"/>
                <a:ea typeface="Calibri (MS)"/>
                <a:cs typeface="Calibri (MS)"/>
                <a:sym typeface="Calibri (MS)"/>
              </a:rPr>
              <a:t> </a:t>
            </a:r>
            <a:r>
              <a:rPr lang="en-US" sz="2351" spc="-77">
                <a:solidFill>
                  <a:srgbClr val="233244"/>
                </a:solidFill>
                <a:latin typeface="Calibri (MS)"/>
                <a:ea typeface="Calibri (MS)"/>
                <a:cs typeface="Calibri (MS)"/>
                <a:sym typeface="Calibri (MS)"/>
              </a:rPr>
              <a:t>cas</a:t>
            </a:r>
            <a:r>
              <a:rPr lang="en-US" sz="2351" spc="-77" u="none">
                <a:solidFill>
                  <a:srgbClr val="233244"/>
                </a:solidFill>
                <a:latin typeface="Calibri (MS)"/>
                <a:ea typeface="Calibri (MS)"/>
                <a:cs typeface="Calibri (MS)"/>
                <a:sym typeface="Calibri (MS)"/>
              </a:rPr>
              <a:t>es</a:t>
            </a:r>
            <a:r>
              <a:rPr lang="en-US" sz="2351" spc="-77">
                <a:solidFill>
                  <a:srgbClr val="233244"/>
                </a:solidFill>
                <a:latin typeface="Calibri (MS)"/>
                <a:ea typeface="Calibri (MS)"/>
                <a:cs typeface="Calibri (MS)"/>
                <a:sym typeface="Calibri (MS)"/>
              </a:rPr>
              <a:t>,</a:t>
            </a:r>
            <a:r>
              <a:rPr lang="en-US" sz="2351" spc="-77">
                <a:solidFill>
                  <a:srgbClr val="233244"/>
                </a:solidFill>
                <a:latin typeface="Calibri (MS)"/>
                <a:ea typeface="Calibri (MS)"/>
                <a:cs typeface="Calibri (MS)"/>
                <a:sym typeface="Calibri (MS)"/>
              </a:rPr>
              <a:t> </a:t>
            </a:r>
            <a:r>
              <a:rPr lang="en-US" sz="2351" spc="-77">
                <a:solidFill>
                  <a:srgbClr val="233244"/>
                </a:solidFill>
                <a:latin typeface="Calibri (MS)"/>
                <a:ea typeface="Calibri (MS)"/>
                <a:cs typeface="Calibri (MS)"/>
                <a:sym typeface="Calibri (MS)"/>
              </a:rPr>
              <a:t>your procedures will be carried out face to face at our office by appointment, and your Erasmus Grant Agreement, which you will sign, will be prepared. You must complete your Pre-Departure Erasmus procedures, </a:t>
            </a:r>
            <a:r>
              <a:rPr lang="en-US" sz="2351" spc="-77" u="none">
                <a:solidFill>
                  <a:srgbClr val="233244"/>
                </a:solidFill>
                <a:latin typeface="Calibri (MS)"/>
                <a:ea typeface="Calibri (MS)"/>
                <a:cs typeface="Calibri (MS)"/>
                <a:sym typeface="Calibri (MS)"/>
              </a:rPr>
              <a:t>i</a:t>
            </a:r>
            <a:r>
              <a:rPr lang="en-US" sz="2351" spc="-77">
                <a:solidFill>
                  <a:srgbClr val="233244"/>
                </a:solidFill>
                <a:latin typeface="Calibri (MS)"/>
                <a:ea typeface="Calibri (MS)"/>
                <a:cs typeface="Calibri (MS)"/>
                <a:sym typeface="Calibri (MS)"/>
              </a:rPr>
              <a:t>nclu</a:t>
            </a:r>
            <a:r>
              <a:rPr lang="en-US" sz="2351" spc="-77" u="none">
                <a:solidFill>
                  <a:srgbClr val="233244"/>
                </a:solidFill>
                <a:latin typeface="Calibri (MS)"/>
                <a:ea typeface="Calibri (MS)"/>
                <a:cs typeface="Calibri (MS)"/>
                <a:sym typeface="Calibri (MS)"/>
              </a:rPr>
              <a:t>din</a:t>
            </a:r>
            <a:r>
              <a:rPr lang="en-US" sz="2351" spc="-77">
                <a:solidFill>
                  <a:srgbClr val="233244"/>
                </a:solidFill>
                <a:latin typeface="Calibri (MS)"/>
                <a:ea typeface="Calibri (MS)"/>
                <a:cs typeface="Calibri (MS)"/>
                <a:sym typeface="Calibri (MS)"/>
              </a:rPr>
              <a:t>g do</a:t>
            </a:r>
            <a:r>
              <a:rPr lang="en-US" sz="2351" spc="-77" u="none">
                <a:solidFill>
                  <a:srgbClr val="233244"/>
                </a:solidFill>
                <a:latin typeface="Calibri (MS)"/>
                <a:ea typeface="Calibri (MS)"/>
                <a:cs typeface="Calibri (MS)"/>
                <a:sym typeface="Calibri (MS)"/>
              </a:rPr>
              <a:t>c</a:t>
            </a:r>
            <a:r>
              <a:rPr lang="en-US" sz="2351" spc="-77">
                <a:solidFill>
                  <a:srgbClr val="233244"/>
                </a:solidFill>
                <a:latin typeface="Calibri (MS)"/>
                <a:ea typeface="Calibri (MS)"/>
                <a:cs typeface="Calibri (MS)"/>
                <a:sym typeface="Calibri (MS)"/>
              </a:rPr>
              <a:t>um</a:t>
            </a:r>
            <a:r>
              <a:rPr lang="en-US" sz="2351" spc="-77" u="none">
                <a:solidFill>
                  <a:srgbClr val="233244"/>
                </a:solidFill>
                <a:latin typeface="Calibri (MS)"/>
                <a:ea typeface="Calibri (MS)"/>
                <a:cs typeface="Calibri (MS)"/>
                <a:sym typeface="Calibri (MS)"/>
              </a:rPr>
              <a:t>e</a:t>
            </a:r>
            <a:r>
              <a:rPr lang="en-US" sz="2351" spc="-77">
                <a:solidFill>
                  <a:srgbClr val="233244"/>
                </a:solidFill>
                <a:latin typeface="Calibri (MS)"/>
                <a:ea typeface="Calibri (MS)"/>
                <a:cs typeface="Calibri (MS)"/>
                <a:sym typeface="Calibri (MS)"/>
              </a:rPr>
              <a:t>nt</a:t>
            </a:r>
            <a:r>
              <a:rPr lang="en-US" sz="2351" spc="-77" u="none">
                <a:solidFill>
                  <a:srgbClr val="233244"/>
                </a:solidFill>
                <a:latin typeface="Calibri (MS)"/>
                <a:ea typeface="Calibri (MS)"/>
                <a:cs typeface="Calibri (MS)"/>
                <a:sym typeface="Calibri (MS)"/>
              </a:rPr>
              <a:t> su</a:t>
            </a:r>
            <a:r>
              <a:rPr lang="en-US" sz="2351" spc="-77">
                <a:solidFill>
                  <a:srgbClr val="233244"/>
                </a:solidFill>
                <a:latin typeface="Calibri (MS)"/>
                <a:ea typeface="Calibri (MS)"/>
                <a:cs typeface="Calibri (MS)"/>
                <a:sym typeface="Calibri (MS)"/>
              </a:rPr>
              <a:t>bmis</a:t>
            </a:r>
            <a:r>
              <a:rPr lang="en-US" sz="2351" spc="-77" u="none">
                <a:solidFill>
                  <a:srgbClr val="233244"/>
                </a:solidFill>
                <a:latin typeface="Calibri (MS)"/>
                <a:ea typeface="Calibri (MS)"/>
                <a:cs typeface="Calibri (MS)"/>
                <a:sym typeface="Calibri (MS)"/>
              </a:rPr>
              <a:t>s</a:t>
            </a:r>
            <a:r>
              <a:rPr lang="en-US" sz="2351" spc="-77">
                <a:solidFill>
                  <a:srgbClr val="233244"/>
                </a:solidFill>
                <a:latin typeface="Calibri (MS)"/>
                <a:ea typeface="Calibri (MS)"/>
                <a:cs typeface="Calibri (MS)"/>
                <a:sym typeface="Calibri (MS)"/>
              </a:rPr>
              <a:t>i</a:t>
            </a:r>
            <a:r>
              <a:rPr lang="en-US" sz="2351" spc="-77" u="none">
                <a:solidFill>
                  <a:srgbClr val="233244"/>
                </a:solidFill>
                <a:latin typeface="Calibri (MS)"/>
                <a:ea typeface="Calibri (MS)"/>
                <a:cs typeface="Calibri (MS)"/>
                <a:sym typeface="Calibri (MS)"/>
              </a:rPr>
              <a:t>o</a:t>
            </a:r>
            <a:r>
              <a:rPr lang="en-US" sz="2351" spc="-77">
                <a:solidFill>
                  <a:srgbClr val="233244"/>
                </a:solidFill>
                <a:latin typeface="Calibri (MS)"/>
                <a:ea typeface="Calibri (MS)"/>
                <a:cs typeface="Calibri (MS)"/>
                <a:sym typeface="Calibri (MS)"/>
              </a:rPr>
              <a:t>n</a:t>
            </a:r>
            <a:r>
              <a:rPr lang="en-US" sz="2351" spc="-77" u="none">
                <a:solidFill>
                  <a:srgbClr val="233244"/>
                </a:solidFill>
                <a:latin typeface="Calibri (MS)"/>
                <a:ea typeface="Calibri (MS)"/>
                <a:cs typeface="Calibri (MS)"/>
                <a:sym typeface="Calibri (MS)"/>
              </a:rPr>
              <a:t> a</a:t>
            </a:r>
            <a:r>
              <a:rPr lang="en-US" sz="2351" spc="-77">
                <a:solidFill>
                  <a:srgbClr val="233244"/>
                </a:solidFill>
                <a:latin typeface="Calibri (MS)"/>
                <a:ea typeface="Calibri (MS)"/>
                <a:cs typeface="Calibri (MS)"/>
                <a:sym typeface="Calibri (MS)"/>
              </a:rPr>
              <a:t>nd the signing of the Erasmus Agreement, before going abroad and starting your Erasmus mobility. If the relevant documents and your Erasmus Agreement are not completed, your Erasmus mobility will be considered invalid.</a:t>
            </a:r>
          </a:p>
          <a:p>
            <a:pPr algn="l">
              <a:lnSpc>
                <a:spcPts val="2821"/>
              </a:lnSpc>
            </a:pPr>
          </a:p>
          <a:p>
            <a:pPr algn="l">
              <a:lnSpc>
                <a:spcPts val="2821"/>
              </a:lnSpc>
            </a:pPr>
            <a:r>
              <a:rPr lang="en-US" sz="2351" spc="-77" u="none">
                <a:solidFill>
                  <a:srgbClr val="000000"/>
                </a:solidFill>
                <a:latin typeface="Calibri (MS)"/>
                <a:ea typeface="Calibri (MS)"/>
                <a:cs typeface="Calibri (MS)"/>
                <a:sym typeface="Calibri (MS)"/>
              </a:rPr>
              <a:t>  </a:t>
            </a:r>
            <a:r>
              <a:rPr lang="en-US" sz="2351" spc="-77" u="sng">
                <a:solidFill>
                  <a:srgbClr val="000000"/>
                </a:solidFill>
                <a:latin typeface="Calibri (MS)"/>
                <a:ea typeface="Calibri (MS)"/>
                <a:cs typeface="Calibri (MS)"/>
                <a:sym typeface="Calibri (MS)"/>
              </a:rPr>
              <a:t> Documents to be submitted to the International Academic Relations Coordination Office for the preparation of the Erasmus Agreement:</a:t>
            </a:r>
          </a:p>
          <a:p>
            <a:pPr algn="l">
              <a:lnSpc>
                <a:spcPts val="2821"/>
              </a:lnSpc>
            </a:pPr>
          </a:p>
          <a:p>
            <a:pPr algn="l" marL="1343193" indent="-447731" lvl="2">
              <a:lnSpc>
                <a:spcPts val="2821"/>
              </a:lnSpc>
              <a:buFont typeface="Arial"/>
              <a:buChar char="⚬"/>
            </a:pPr>
            <a:r>
              <a:rPr lang="en-US" sz="2351" spc="-16">
                <a:solidFill>
                  <a:srgbClr val="233244"/>
                </a:solidFill>
                <a:latin typeface="Calibri (MS)"/>
                <a:ea typeface="Calibri (MS)"/>
                <a:cs typeface="Calibri (MS)"/>
                <a:sym typeface="Calibri (MS)"/>
              </a:rPr>
              <a:t>Invit</a:t>
            </a:r>
            <a:r>
              <a:rPr lang="en-US" sz="2351" spc="-16">
                <a:solidFill>
                  <a:srgbClr val="233244"/>
                </a:solidFill>
                <a:latin typeface="Calibri (MS)"/>
                <a:ea typeface="Calibri (MS)"/>
                <a:cs typeface="Calibri (MS)"/>
                <a:sym typeface="Calibri (MS)"/>
              </a:rPr>
              <a:t>ation Letter</a:t>
            </a:r>
          </a:p>
          <a:p>
            <a:pPr algn="l" marL="1343483" indent="-447828" lvl="2">
              <a:lnSpc>
                <a:spcPts val="2821"/>
              </a:lnSpc>
              <a:buFont typeface="Arial"/>
              <a:buChar char="⚬"/>
            </a:pPr>
            <a:r>
              <a:rPr lang="en-US" sz="2351" spc="-16">
                <a:solidFill>
                  <a:srgbClr val="233244"/>
                </a:solidFill>
                <a:latin typeface="Calibri (MS)"/>
                <a:ea typeface="Calibri (MS)"/>
                <a:cs typeface="Calibri (MS)"/>
                <a:sym typeface="Calibri (MS)"/>
              </a:rPr>
              <a:t>Learning Agreement for Studies</a:t>
            </a:r>
          </a:p>
          <a:p>
            <a:pPr algn="l" marL="1343483" indent="-447828" lvl="2">
              <a:lnSpc>
                <a:spcPts val="2821"/>
              </a:lnSpc>
              <a:buFont typeface="Arial"/>
              <a:buChar char="⚬"/>
            </a:pPr>
            <a:r>
              <a:rPr lang="en-US" sz="2351" spc="-16">
                <a:solidFill>
                  <a:srgbClr val="233244"/>
                </a:solidFill>
                <a:latin typeface="Calibri (MS)"/>
                <a:ea typeface="Calibri (MS)"/>
                <a:cs typeface="Calibri (MS)"/>
                <a:sym typeface="Calibri (MS)"/>
              </a:rPr>
              <a:t>Administrative Board Decision</a:t>
            </a:r>
          </a:p>
          <a:p>
            <a:pPr algn="l" marL="1343483" indent="-447828" lvl="2">
              <a:lnSpc>
                <a:spcPts val="2821"/>
              </a:lnSpc>
              <a:buFont typeface="Arial"/>
              <a:buChar char="⚬"/>
            </a:pPr>
            <a:r>
              <a:rPr lang="en-US" sz="2351" spc="-16">
                <a:solidFill>
                  <a:srgbClr val="233244"/>
                </a:solidFill>
                <a:latin typeface="Calibri (MS)"/>
                <a:ea typeface="Calibri (MS)"/>
                <a:cs typeface="Calibri (MS)"/>
                <a:sym typeface="Calibri (MS)"/>
              </a:rPr>
              <a:t>English Transcript</a:t>
            </a:r>
          </a:p>
          <a:p>
            <a:pPr algn="l" marL="1343193" indent="-447731" lvl="2">
              <a:lnSpc>
                <a:spcPts val="2821"/>
              </a:lnSpc>
              <a:buFont typeface="Arial"/>
              <a:buChar char="⚬"/>
            </a:pPr>
            <a:r>
              <a:rPr lang="en-US" sz="2351" spc="-16">
                <a:solidFill>
                  <a:srgbClr val="233244"/>
                </a:solidFill>
                <a:latin typeface="Calibri (MS)"/>
                <a:ea typeface="Calibri (MS)"/>
                <a:cs typeface="Calibri (MS)"/>
                <a:sym typeface="Calibri (MS)"/>
              </a:rPr>
              <a:t>Euro Bank Account Document / Passbook  (Original and Copy)</a:t>
            </a:r>
          </a:p>
          <a:p>
            <a:pPr algn="l" marL="1343193" indent="-447731" lvl="2">
              <a:lnSpc>
                <a:spcPts val="2821"/>
              </a:lnSpc>
              <a:buFont typeface="Arial"/>
              <a:buChar char="⚬"/>
            </a:pPr>
            <a:r>
              <a:rPr lang="en-US" sz="2351" spc="-16">
                <a:solidFill>
                  <a:srgbClr val="233244"/>
                </a:solidFill>
                <a:latin typeface="Calibri (MS)"/>
                <a:ea typeface="Calibri (MS)"/>
                <a:cs typeface="Calibri (MS)"/>
                <a:sym typeface="Calibri (MS)"/>
              </a:rPr>
              <a:t>Visa  (Original and Copy)</a:t>
            </a:r>
          </a:p>
          <a:p>
            <a:pPr algn="l" marL="1343193" indent="-447731" lvl="2">
              <a:lnSpc>
                <a:spcPts val="2821"/>
              </a:lnSpc>
              <a:buFont typeface="Arial"/>
              <a:buChar char="⚬"/>
            </a:pPr>
            <a:r>
              <a:rPr lang="en-US" sz="2351" spc="-16">
                <a:solidFill>
                  <a:srgbClr val="233244"/>
                </a:solidFill>
                <a:latin typeface="Calibri (MS)"/>
                <a:ea typeface="Calibri (MS)"/>
                <a:cs typeface="Calibri (MS)"/>
                <a:sym typeface="Calibri (MS)"/>
              </a:rPr>
              <a:t>Health and Travel Insurance</a:t>
            </a:r>
          </a:p>
          <a:p>
            <a:pPr algn="l" marL="1343483" indent="-447828" lvl="2">
              <a:lnSpc>
                <a:spcPts val="2821"/>
              </a:lnSpc>
              <a:buFont typeface="Arial"/>
              <a:buChar char="⚬"/>
            </a:pPr>
            <a:r>
              <a:rPr lang="en-US" sz="2351" spc="-16">
                <a:solidFill>
                  <a:srgbClr val="233244"/>
                </a:solidFill>
                <a:latin typeface="Calibri (MS)"/>
                <a:ea typeface="Calibri (MS)"/>
                <a:cs typeface="Calibri (MS)"/>
                <a:sym typeface="Calibri (MS)"/>
              </a:rPr>
              <a:t>Covering the dates when the student will be abroad / Minimum coverage of 30,000 Euros</a:t>
            </a:r>
          </a:p>
          <a:p>
            <a:pPr algn="l" marL="1343193" indent="-447731" lvl="2">
              <a:lnSpc>
                <a:spcPts val="2821"/>
              </a:lnSpc>
              <a:buFont typeface="Arial"/>
              <a:buChar char="⚬"/>
            </a:pPr>
            <a:r>
              <a:rPr lang="en-US" sz="2351" spc="-16">
                <a:solidFill>
                  <a:srgbClr val="233244"/>
                </a:solidFill>
                <a:latin typeface="Calibri (MS)"/>
                <a:ea typeface="Calibri (MS)"/>
                <a:cs typeface="Calibri (MS)"/>
                <a:sym typeface="Calibri (MS)"/>
              </a:rPr>
              <a:t>Online Language Support Departure Test Result</a:t>
            </a:r>
          </a:p>
          <a:p>
            <a:pPr algn="l" marL="1343193" indent="-447731" lvl="2">
              <a:lnSpc>
                <a:spcPts val="2821"/>
              </a:lnSpc>
              <a:buFont typeface="Arial"/>
              <a:buChar char="⚬"/>
            </a:pPr>
            <a:r>
              <a:rPr lang="en-US" sz="2351" spc="-16">
                <a:solidFill>
                  <a:srgbClr val="233244"/>
                </a:solidFill>
                <a:latin typeface="Calibri (MS)"/>
                <a:ea typeface="Calibri (MS)"/>
                <a:cs typeface="Calibri (MS)"/>
                <a:sym typeface="Calibri (MS)"/>
              </a:rPr>
              <a:t>OLS 1st Assessment – EU Academy</a:t>
            </a:r>
          </a:p>
          <a:p>
            <a:pPr algn="l">
              <a:lnSpc>
                <a:spcPts val="2821"/>
              </a:lnSpc>
            </a:pP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0" y="1"/>
            <a:ext cx="18288000" cy="1892596"/>
            <a:chOff x="0" y="0"/>
            <a:chExt cx="24384000" cy="2523462"/>
          </a:xfrm>
        </p:grpSpPr>
        <p:sp>
          <p:nvSpPr>
            <p:cNvPr name="Freeform 4" id="4"/>
            <p:cNvSpPr/>
            <p:nvPr/>
          </p:nvSpPr>
          <p:spPr>
            <a:xfrm flipH="false" flipV="false" rot="0">
              <a:off x="0" y="0"/>
              <a:ext cx="24384000" cy="2523460"/>
            </a:xfrm>
            <a:custGeom>
              <a:avLst/>
              <a:gdLst/>
              <a:ahLst/>
              <a:cxnLst/>
              <a:rect r="r" b="b" t="t" l="l"/>
              <a:pathLst>
                <a:path h="2523460" w="24384000">
                  <a:moveTo>
                    <a:pt x="0" y="0"/>
                  </a:moveTo>
                  <a:lnTo>
                    <a:pt x="24384000" y="0"/>
                  </a:lnTo>
                  <a:lnTo>
                    <a:pt x="24384000" y="2523460"/>
                  </a:lnTo>
                  <a:lnTo>
                    <a:pt x="0" y="2523460"/>
                  </a:lnTo>
                  <a:close/>
                </a:path>
              </a:pathLst>
            </a:custGeom>
            <a:blipFill>
              <a:blip r:embed="rId3">
                <a:alphaModFix amt="0"/>
              </a:blip>
              <a:stretch>
                <a:fillRect l="0" t="-138282" r="0" b="-138282"/>
              </a:stretch>
            </a:blipFill>
          </p:spPr>
        </p:sp>
        <p:sp>
          <p:nvSpPr>
            <p:cNvPr name="TextBox 5" id="5"/>
            <p:cNvSpPr txBox="true"/>
            <p:nvPr/>
          </p:nvSpPr>
          <p:spPr>
            <a:xfrm>
              <a:off x="0" y="57150"/>
              <a:ext cx="24384000" cy="2466312"/>
            </a:xfrm>
            <a:prstGeom prst="rect">
              <a:avLst/>
            </a:prstGeom>
          </p:spPr>
          <p:txBody>
            <a:bodyPr anchor="b" rtlCol="false" tIns="0" lIns="0" bIns="0" rIns="0"/>
            <a:lstStyle/>
            <a:p>
              <a:pPr algn="l">
                <a:lnSpc>
                  <a:spcPts val="4860"/>
                </a:lnSpc>
              </a:pPr>
              <a:r>
                <a:rPr lang="en-US" sz="4500" b="true">
                  <a:solidFill>
                    <a:srgbClr val="FF0000"/>
                  </a:solidFill>
                  <a:latin typeface="Arial Nova Bold"/>
                  <a:ea typeface="Arial Nova Bold"/>
                  <a:cs typeface="Arial Nova Bold"/>
                  <a:sym typeface="Arial Nova Bold"/>
                </a:rPr>
                <a:t>During Erasmus+ Mobility</a:t>
              </a:r>
            </a:p>
          </p:txBody>
        </p:sp>
      </p:grpSp>
      <p:sp>
        <p:nvSpPr>
          <p:cNvPr name="TextBox 6" id="6"/>
          <p:cNvSpPr txBox="true"/>
          <p:nvPr/>
        </p:nvSpPr>
        <p:spPr>
          <a:xfrm rot="0">
            <a:off x="131828" y="2488960"/>
            <a:ext cx="18156172" cy="3958889"/>
          </a:xfrm>
          <a:prstGeom prst="rect">
            <a:avLst/>
          </a:prstGeom>
        </p:spPr>
        <p:txBody>
          <a:bodyPr anchor="t" rtlCol="false" tIns="0" lIns="0" bIns="0" rIns="0">
            <a:spAutoFit/>
          </a:bodyPr>
          <a:lstStyle/>
          <a:p>
            <a:pPr algn="just">
              <a:lnSpc>
                <a:spcPts val="3127"/>
              </a:lnSpc>
            </a:pPr>
            <a:r>
              <a:rPr lang="en-US" sz="2895">
                <a:solidFill>
                  <a:srgbClr val="233244"/>
                </a:solidFill>
                <a:latin typeface="Arial"/>
                <a:ea typeface="Arial"/>
                <a:cs typeface="Arial"/>
                <a:sym typeface="Arial"/>
              </a:rPr>
              <a:t>When you arrive at the host institution, you may need to make changes to the courses listed in the “Learning Agreement – Before the Mobility” tables or to the credits of these courses (ECTS) for various reasons. These course changes may also lead to changes in the courses that will be recognized at DEU. In this case, you must use the “During the Mobility” section, which is the second part of the Learning Agreement document.</a:t>
            </a:r>
          </a:p>
          <a:p>
            <a:pPr algn="just">
              <a:lnSpc>
                <a:spcPts val="3127"/>
              </a:lnSpc>
            </a:pPr>
          </a:p>
          <a:p>
            <a:pPr algn="l">
              <a:lnSpc>
                <a:spcPts val="3127"/>
              </a:lnSpc>
            </a:pPr>
            <a:r>
              <a:rPr lang="en-US" sz="2895">
                <a:solidFill>
                  <a:srgbClr val="233244"/>
                </a:solidFill>
                <a:latin typeface="Arial"/>
                <a:ea typeface="Arial"/>
                <a:cs typeface="Arial"/>
                <a:sym typeface="Arial"/>
              </a:rPr>
              <a:t>Within 30 days at the latest after the semester starts at the host institution, you must submit your “Learning Agreement – During the Mobility” document to your Erasmus Coordinator at DEU and obtain their approval for the recognition of the new courses. Following this, you must ensure that a new Administrative Board Decision is issued regarding the course changes.</a:t>
            </a:r>
          </a:p>
          <a:p>
            <a:pPr algn="l">
              <a:lnSpc>
                <a:spcPts val="3127"/>
              </a:lnSpc>
            </a:pPr>
          </a:p>
        </p:txBody>
      </p:sp>
      <p:grpSp>
        <p:nvGrpSpPr>
          <p:cNvPr name="Group 7" id="7"/>
          <p:cNvGrpSpPr/>
          <p:nvPr/>
        </p:nvGrpSpPr>
        <p:grpSpPr>
          <a:xfrm rot="0">
            <a:off x="8552507" y="8711575"/>
            <a:ext cx="1353512" cy="1365247"/>
            <a:chOff x="0" y="0"/>
            <a:chExt cx="1804683" cy="1820329"/>
          </a:xfrm>
        </p:grpSpPr>
        <p:sp>
          <p:nvSpPr>
            <p:cNvPr name="Freeform 8" id="8"/>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4"/>
              <a:stretch>
                <a:fillRect l="-4859" t="0" r="-4860" b="-2"/>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840829" y="1184976"/>
            <a:ext cx="12160191" cy="0"/>
          </a:xfrm>
          <a:prstGeom prst="line">
            <a:avLst/>
          </a:prstGeom>
          <a:ln cap="rnd" w="57150">
            <a:solidFill>
              <a:srgbClr val="015092"/>
            </a:solidFill>
            <a:prstDash val="solid"/>
            <a:headEnd type="none" len="sm" w="sm"/>
            <a:tailEnd type="none" len="sm" w="sm"/>
          </a:ln>
        </p:spPr>
      </p:sp>
      <p:sp>
        <p:nvSpPr>
          <p:cNvPr name="TextBox 6" id="6"/>
          <p:cNvSpPr txBox="true"/>
          <p:nvPr/>
        </p:nvSpPr>
        <p:spPr>
          <a:xfrm rot="0">
            <a:off x="85263" y="1434877"/>
            <a:ext cx="15893401" cy="6973934"/>
          </a:xfrm>
          <a:prstGeom prst="rect">
            <a:avLst/>
          </a:prstGeom>
        </p:spPr>
        <p:txBody>
          <a:bodyPr anchor="t" rtlCol="false" tIns="0" lIns="0" bIns="0" rIns="0">
            <a:spAutoFit/>
          </a:bodyPr>
          <a:lstStyle/>
          <a:p>
            <a:pPr algn="l">
              <a:lnSpc>
                <a:spcPts val="2033"/>
              </a:lnSpc>
            </a:pPr>
          </a:p>
          <a:p>
            <a:pPr algn="l">
              <a:lnSpc>
                <a:spcPts val="2033"/>
              </a:lnSpc>
            </a:pPr>
          </a:p>
          <a:p>
            <a:pPr algn="l">
              <a:lnSpc>
                <a:spcPts val="2033"/>
              </a:lnSpc>
            </a:pPr>
          </a:p>
          <a:p>
            <a:pPr algn="l">
              <a:lnSpc>
                <a:spcPts val="2033"/>
              </a:lnSpc>
            </a:pPr>
            <a:r>
              <a:rPr lang="en-US" sz="1955">
                <a:solidFill>
                  <a:srgbClr val="000000"/>
                </a:solidFill>
                <a:latin typeface="Arial"/>
                <a:ea typeface="Arial"/>
                <a:cs typeface="Arial"/>
                <a:sym typeface="Arial"/>
              </a:rPr>
              <a:t>The online EU Survey sent to your e-mail address must be completed before your Erasmus return appointment with our Coordination Office.</a:t>
            </a:r>
          </a:p>
          <a:p>
            <a:pPr algn="l">
              <a:lnSpc>
                <a:spcPts val="2033"/>
              </a:lnSpc>
            </a:pPr>
          </a:p>
          <a:p>
            <a:pPr algn="l">
              <a:lnSpc>
                <a:spcPts val="2033"/>
              </a:lnSpc>
            </a:pPr>
          </a:p>
          <a:p>
            <a:pPr algn="l">
              <a:lnSpc>
                <a:spcPts val="2033"/>
              </a:lnSpc>
            </a:pPr>
          </a:p>
          <a:p>
            <a:pPr algn="l">
              <a:lnSpc>
                <a:spcPts val="2033"/>
              </a:lnSpc>
            </a:pPr>
            <a:r>
              <a:rPr lang="en-US" sz="1955" spc="-19">
                <a:solidFill>
                  <a:srgbClr val="000000"/>
                </a:solidFill>
                <a:latin typeface="Arial"/>
                <a:ea typeface="Arial"/>
                <a:cs typeface="Arial"/>
                <a:sym typeface="Arial"/>
              </a:rPr>
              <a:t>Within 30 days at the </a:t>
            </a:r>
            <a:r>
              <a:rPr lang="en-US" sz="1955" spc="-19">
                <a:solidFill>
                  <a:srgbClr val="000000"/>
                </a:solidFill>
                <a:latin typeface="Arial"/>
                <a:ea typeface="Arial"/>
                <a:cs typeface="Arial"/>
                <a:sym typeface="Arial"/>
              </a:rPr>
              <a:t>lat</a:t>
            </a:r>
            <a:r>
              <a:rPr lang="en-US" sz="1955" spc="-19">
                <a:solidFill>
                  <a:srgbClr val="000000"/>
                </a:solidFill>
                <a:latin typeface="Arial"/>
                <a:ea typeface="Arial"/>
                <a:cs typeface="Arial"/>
                <a:sym typeface="Arial"/>
              </a:rPr>
              <a:t>e</a:t>
            </a:r>
            <a:r>
              <a:rPr lang="en-US" sz="1955" spc="-19">
                <a:solidFill>
                  <a:srgbClr val="000000"/>
                </a:solidFill>
                <a:latin typeface="Arial"/>
                <a:ea typeface="Arial"/>
                <a:cs typeface="Arial"/>
                <a:sym typeface="Arial"/>
              </a:rPr>
              <a:t>st</a:t>
            </a:r>
            <a:r>
              <a:rPr lang="en-US" sz="1955" spc="-19">
                <a:solidFill>
                  <a:srgbClr val="000000"/>
                </a:solidFill>
                <a:latin typeface="Arial"/>
                <a:ea typeface="Arial"/>
                <a:cs typeface="Arial"/>
                <a:sym typeface="Arial"/>
              </a:rPr>
              <a:t> </a:t>
            </a:r>
            <a:r>
              <a:rPr lang="en-US" sz="1955" spc="-19">
                <a:solidFill>
                  <a:srgbClr val="000000"/>
                </a:solidFill>
                <a:latin typeface="Arial"/>
                <a:ea typeface="Arial"/>
                <a:cs typeface="Arial"/>
                <a:sym typeface="Arial"/>
              </a:rPr>
              <a:t>after</a:t>
            </a:r>
            <a:r>
              <a:rPr lang="en-US" sz="1955" spc="-19">
                <a:solidFill>
                  <a:srgbClr val="000000"/>
                </a:solidFill>
                <a:latin typeface="Arial"/>
                <a:ea typeface="Arial"/>
                <a:cs typeface="Arial"/>
                <a:sym typeface="Arial"/>
              </a:rPr>
              <a:t> </a:t>
            </a:r>
            <a:r>
              <a:rPr lang="en-US" sz="1955" spc="-19">
                <a:solidFill>
                  <a:srgbClr val="000000"/>
                </a:solidFill>
                <a:latin typeface="Arial"/>
                <a:ea typeface="Arial"/>
                <a:cs typeface="Arial"/>
                <a:sym typeface="Arial"/>
              </a:rPr>
              <a:t>your</a:t>
            </a:r>
            <a:r>
              <a:rPr lang="en-US" sz="1955" spc="-19">
                <a:solidFill>
                  <a:srgbClr val="000000"/>
                </a:solidFill>
                <a:latin typeface="Arial"/>
                <a:ea typeface="Arial"/>
                <a:cs typeface="Arial"/>
                <a:sym typeface="Arial"/>
              </a:rPr>
              <a:t> </a:t>
            </a:r>
            <a:r>
              <a:rPr lang="en-US" sz="1955" spc="-19">
                <a:solidFill>
                  <a:srgbClr val="000000"/>
                </a:solidFill>
                <a:latin typeface="Arial"/>
                <a:ea typeface="Arial"/>
                <a:cs typeface="Arial"/>
                <a:sym typeface="Arial"/>
              </a:rPr>
              <a:t>r</a:t>
            </a:r>
            <a:r>
              <a:rPr lang="en-US" sz="1955" spc="-19">
                <a:solidFill>
                  <a:srgbClr val="000000"/>
                </a:solidFill>
                <a:latin typeface="Arial"/>
                <a:ea typeface="Arial"/>
                <a:cs typeface="Arial"/>
                <a:sym typeface="Arial"/>
              </a:rPr>
              <a:t>eturn date, you must complete all your documents and request an appointment from the International </a:t>
            </a:r>
          </a:p>
          <a:p>
            <a:pPr algn="l">
              <a:lnSpc>
                <a:spcPts val="2033"/>
              </a:lnSpc>
            </a:pPr>
            <a:r>
              <a:rPr lang="en-US" sz="1955" spc="-19">
                <a:solidFill>
                  <a:srgbClr val="000000"/>
                </a:solidFill>
                <a:latin typeface="Arial"/>
                <a:ea typeface="Arial"/>
                <a:cs typeface="Arial"/>
                <a:sym typeface="Arial"/>
              </a:rPr>
              <a:t>Academic Relations Coordination Offic</a:t>
            </a:r>
            <a:r>
              <a:rPr lang="en-US" sz="1955" spc="-19" u="none">
                <a:solidFill>
                  <a:srgbClr val="000000"/>
                </a:solidFill>
                <a:latin typeface="Arial"/>
                <a:ea typeface="Arial"/>
                <a:cs typeface="Arial"/>
                <a:sym typeface="Arial"/>
              </a:rPr>
              <a:t>e</a:t>
            </a:r>
            <a:r>
              <a:rPr lang="en-US" sz="1955" spc="-19">
                <a:solidFill>
                  <a:srgbClr val="000000"/>
                </a:solidFill>
                <a:latin typeface="Arial"/>
                <a:ea typeface="Arial"/>
                <a:cs typeface="Arial"/>
                <a:sym typeface="Arial"/>
              </a:rPr>
              <a:t> by </a:t>
            </a:r>
            <a:r>
              <a:rPr lang="en-US" sz="1955" spc="-19" u="none">
                <a:solidFill>
                  <a:srgbClr val="000000"/>
                </a:solidFill>
                <a:latin typeface="Arial"/>
                <a:ea typeface="Arial"/>
                <a:cs typeface="Arial"/>
                <a:sym typeface="Arial"/>
              </a:rPr>
              <a:t>se</a:t>
            </a:r>
            <a:r>
              <a:rPr lang="en-US" sz="1955" spc="-19">
                <a:solidFill>
                  <a:srgbClr val="000000"/>
                </a:solidFill>
                <a:latin typeface="Arial"/>
                <a:ea typeface="Arial"/>
                <a:cs typeface="Arial"/>
                <a:sym typeface="Arial"/>
              </a:rPr>
              <a:t>n</a:t>
            </a:r>
            <a:r>
              <a:rPr lang="en-US" sz="1955" spc="-19" u="none">
                <a:solidFill>
                  <a:srgbClr val="000000"/>
                </a:solidFill>
                <a:latin typeface="Arial"/>
                <a:ea typeface="Arial"/>
                <a:cs typeface="Arial"/>
                <a:sym typeface="Arial"/>
              </a:rPr>
              <a:t>d</a:t>
            </a:r>
            <a:r>
              <a:rPr lang="en-US" sz="1955" spc="-19">
                <a:solidFill>
                  <a:srgbClr val="000000"/>
                </a:solidFill>
                <a:latin typeface="Arial"/>
                <a:ea typeface="Arial"/>
                <a:cs typeface="Arial"/>
                <a:sym typeface="Arial"/>
              </a:rPr>
              <a:t>ing</a:t>
            </a:r>
            <a:r>
              <a:rPr lang="en-US" sz="1955" spc="-19">
                <a:solidFill>
                  <a:srgbClr val="000000"/>
                </a:solidFill>
                <a:latin typeface="Arial"/>
                <a:ea typeface="Arial"/>
                <a:cs typeface="Arial"/>
                <a:sym typeface="Arial"/>
              </a:rPr>
              <a:t> an e-mail to </a:t>
            </a:r>
            <a:r>
              <a:rPr lang="en-US" sz="1955" spc="-19" u="sng">
                <a:solidFill>
                  <a:srgbClr val="FF0000"/>
                </a:solidFill>
                <a:latin typeface="Arial"/>
                <a:ea typeface="Arial"/>
                <a:cs typeface="Arial"/>
                <a:sym typeface="Arial"/>
                <a:hlinkClick r:id="rId4" tooltip="mailto:erasmus@deu.edu.tr"/>
              </a:rPr>
              <a:t>erasmus@deu.edu.tr</a:t>
            </a:r>
            <a:r>
              <a:rPr lang="en-US" sz="1955" spc="-19">
                <a:solidFill>
                  <a:srgbClr val="000000"/>
                </a:solidFill>
                <a:latin typeface="Arial"/>
                <a:ea typeface="Arial"/>
                <a:cs typeface="Arial"/>
                <a:sym typeface="Arial"/>
              </a:rPr>
              <a:t>.</a:t>
            </a:r>
          </a:p>
          <a:p>
            <a:pPr algn="l">
              <a:lnSpc>
                <a:spcPts val="2033"/>
              </a:lnSpc>
            </a:pPr>
          </a:p>
          <a:p>
            <a:pPr algn="l">
              <a:lnSpc>
                <a:spcPts val="2033"/>
              </a:lnSpc>
            </a:pPr>
            <a:r>
              <a:rPr lang="en-US" sz="1955" spc="-19">
                <a:solidFill>
                  <a:srgbClr val="000000"/>
                </a:solidFill>
                <a:latin typeface="Arial"/>
                <a:ea typeface="Arial"/>
                <a:cs typeface="Arial"/>
                <a:sym typeface="Arial"/>
              </a:rPr>
              <a:t>,Documents to be submitted to the International Academic Relations Coordination Office when you come to your appointment:</a:t>
            </a:r>
          </a:p>
          <a:p>
            <a:pPr algn="l">
              <a:lnSpc>
                <a:spcPts val="2033"/>
              </a:lnSpc>
            </a:pPr>
            <a:r>
              <a:rPr lang="en-US" sz="1955" spc="-19">
                <a:solidFill>
                  <a:srgbClr val="000000"/>
                </a:solidFill>
                <a:latin typeface="Arial"/>
                <a:ea typeface="Arial"/>
                <a:cs typeface="Arial"/>
                <a:sym typeface="Arial"/>
              </a:rPr>
              <a:t>           </a:t>
            </a:r>
          </a:p>
          <a:p>
            <a:pPr algn="l" marL="1266508" indent="-316627" lvl="3">
              <a:lnSpc>
                <a:spcPts val="2033"/>
              </a:lnSpc>
              <a:buFont typeface="Arial"/>
              <a:buChar char="￭"/>
            </a:pPr>
            <a:r>
              <a:rPr lang="en-US" sz="1955" spc="-19" u="none">
                <a:solidFill>
                  <a:srgbClr val="000000"/>
                </a:solidFill>
                <a:latin typeface="Arial"/>
                <a:ea typeface="Arial"/>
                <a:cs typeface="Arial"/>
                <a:sym typeface="Arial"/>
              </a:rPr>
              <a:t>Confirmation of Stay</a:t>
            </a:r>
            <a:r>
              <a:rPr lang="en-US" sz="1955" spc="-19">
                <a:solidFill>
                  <a:srgbClr val="000000"/>
                </a:solidFill>
                <a:latin typeface="Arial"/>
                <a:ea typeface="Arial"/>
                <a:cs typeface="Arial"/>
                <a:sym typeface="Arial"/>
              </a:rPr>
              <a:t> </a:t>
            </a:r>
            <a:r>
              <a:rPr lang="en-US" sz="1955" spc="-19" u="none">
                <a:solidFill>
                  <a:srgbClr val="000000"/>
                </a:solidFill>
                <a:latin typeface="Arial"/>
                <a:ea typeface="Arial"/>
                <a:cs typeface="Arial"/>
                <a:sym typeface="Arial"/>
              </a:rPr>
              <a:t>/</a:t>
            </a:r>
            <a:r>
              <a:rPr lang="en-US" sz="1955" spc="-19">
                <a:solidFill>
                  <a:srgbClr val="000000"/>
                </a:solidFill>
                <a:latin typeface="Arial"/>
                <a:ea typeface="Arial"/>
                <a:cs typeface="Arial"/>
                <a:sym typeface="Arial"/>
              </a:rPr>
              <a:t> </a:t>
            </a:r>
            <a:r>
              <a:rPr lang="en-US" sz="1955" spc="-19" u="none">
                <a:solidFill>
                  <a:srgbClr val="000000"/>
                </a:solidFill>
                <a:latin typeface="Arial"/>
                <a:ea typeface="Arial"/>
                <a:cs typeface="Arial"/>
                <a:sym typeface="Arial"/>
              </a:rPr>
              <a:t>Certificate of Attendance </a:t>
            </a:r>
            <a:r>
              <a:rPr lang="en-US" sz="1955" spc="-19">
                <a:solidFill>
                  <a:srgbClr val="000000"/>
                </a:solidFill>
                <a:latin typeface="Arial"/>
                <a:ea typeface="Arial"/>
                <a:cs typeface="Arial"/>
                <a:sym typeface="Arial"/>
              </a:rPr>
              <a:t>indicating the duration of the Erasmus study period.</a:t>
            </a:r>
          </a:p>
          <a:p>
            <a:pPr algn="l" marL="844338" indent="-281446" lvl="2">
              <a:lnSpc>
                <a:spcPts val="2033"/>
              </a:lnSpc>
              <a:buFont typeface="Arial"/>
              <a:buChar char="⚬"/>
            </a:pPr>
          </a:p>
          <a:p>
            <a:pPr algn="l" marL="1266508" indent="-316627" lvl="3">
              <a:lnSpc>
                <a:spcPts val="2033"/>
              </a:lnSpc>
              <a:buFont typeface="Arial"/>
              <a:buChar char="￭"/>
            </a:pPr>
            <a:r>
              <a:rPr lang="en-US" sz="1955" spc="5">
                <a:solidFill>
                  <a:srgbClr val="000000"/>
                </a:solidFill>
                <a:latin typeface="Arial"/>
                <a:ea typeface="Arial"/>
                <a:cs typeface="Arial"/>
                <a:sym typeface="Arial"/>
              </a:rPr>
              <a:t>Th</a:t>
            </a:r>
            <a:r>
              <a:rPr lang="en-US" sz="1955" spc="5">
                <a:solidFill>
                  <a:srgbClr val="000000"/>
                </a:solidFill>
                <a:latin typeface="Arial"/>
                <a:ea typeface="Arial"/>
                <a:cs typeface="Arial"/>
                <a:sym typeface="Arial"/>
              </a:rPr>
              <a:t>e fully approved “During the Mobility” section of your Learning Agreement, if there were any course changes.</a:t>
            </a:r>
          </a:p>
          <a:p>
            <a:pPr algn="l" marL="844338" indent="-281446" lvl="2">
              <a:lnSpc>
                <a:spcPts val="2033"/>
              </a:lnSpc>
              <a:buFont typeface="Arial"/>
              <a:buChar char="⚬"/>
            </a:pPr>
            <a:r>
              <a:rPr lang="en-US" sz="1955" spc="5">
                <a:solidFill>
                  <a:srgbClr val="000000"/>
                </a:solidFill>
                <a:latin typeface="Arial"/>
                <a:ea typeface="Arial"/>
                <a:cs typeface="Arial"/>
                <a:sym typeface="Arial"/>
              </a:rPr>
              <a:t>.</a:t>
            </a:r>
          </a:p>
          <a:p>
            <a:pPr algn="l" marL="1266508" indent="-316627" lvl="3">
              <a:lnSpc>
                <a:spcPts val="2033"/>
              </a:lnSpc>
              <a:buFont typeface="Arial"/>
              <a:buChar char="￭"/>
            </a:pPr>
            <a:r>
              <a:rPr lang="en-US" sz="1955" spc="6">
                <a:solidFill>
                  <a:srgbClr val="000000"/>
                </a:solidFill>
                <a:latin typeface="Arial"/>
                <a:ea typeface="Arial"/>
                <a:cs typeface="Arial"/>
                <a:sym typeface="Arial"/>
              </a:rPr>
              <a:t>Administrative Board Decision, if there were any course changes.</a:t>
            </a:r>
          </a:p>
          <a:p>
            <a:pPr algn="l" marL="844338" indent="-281446" lvl="2">
              <a:lnSpc>
                <a:spcPts val="2033"/>
              </a:lnSpc>
              <a:buFont typeface="Arial"/>
              <a:buChar char="⚬"/>
            </a:pPr>
          </a:p>
          <a:p>
            <a:pPr algn="l" marL="1266508" indent="-316627" lvl="3">
              <a:lnSpc>
                <a:spcPts val="2033"/>
              </a:lnSpc>
              <a:buFont typeface="Arial"/>
              <a:buChar char="￭"/>
            </a:pPr>
            <a:r>
              <a:rPr lang="en-US" sz="1955" spc="5">
                <a:solidFill>
                  <a:srgbClr val="000000"/>
                </a:solidFill>
                <a:latin typeface="Arial"/>
                <a:ea typeface="Arial"/>
                <a:cs typeface="Arial"/>
                <a:sym typeface="Arial"/>
              </a:rPr>
              <a:t>Your transcript document issued by the host institution, showing your academic results for the courses you took there. If the transcript is delayed or cannot be provided, the approved “Learning Agreement – After the Mobility” table may be submitted instead.</a:t>
            </a:r>
          </a:p>
          <a:p>
            <a:pPr algn="l" marL="844338" indent="-281446" lvl="2">
              <a:lnSpc>
                <a:spcPts val="2033"/>
              </a:lnSpc>
              <a:buFont typeface="Arial"/>
              <a:buChar char="⚬"/>
            </a:pPr>
          </a:p>
          <a:p>
            <a:pPr algn="l" marL="1266508" indent="-316627" lvl="3">
              <a:lnSpc>
                <a:spcPts val="2033"/>
              </a:lnSpc>
              <a:buFont typeface="Arial"/>
              <a:buChar char="￭"/>
            </a:pPr>
            <a:r>
              <a:rPr lang="en-US" sz="1955" spc="5">
                <a:solidFill>
                  <a:srgbClr val="000000"/>
                </a:solidFill>
                <a:latin typeface="Arial"/>
                <a:ea typeface="Arial"/>
                <a:cs typeface="Arial"/>
                <a:sym typeface="Arial"/>
              </a:rPr>
              <a:t>Wet-signed and stamped/sealed DEU transcript showing the courses you have taken within the scope of Erasmus.</a:t>
            </a:r>
          </a:p>
          <a:p>
            <a:pPr algn="l" marL="844338" indent="-281446" lvl="2">
              <a:lnSpc>
                <a:spcPts val="2033"/>
              </a:lnSpc>
              <a:buFont typeface="Arial"/>
              <a:buChar char="⚬"/>
            </a:pPr>
          </a:p>
          <a:p>
            <a:pPr algn="l" marL="1266508" indent="-316627" lvl="3">
              <a:lnSpc>
                <a:spcPts val="2033"/>
              </a:lnSpc>
              <a:buFont typeface="Arial"/>
              <a:buChar char="￭"/>
            </a:pPr>
            <a:r>
              <a:rPr lang="en-US" sz="1955" spc="6">
                <a:solidFill>
                  <a:srgbClr val="000000"/>
                </a:solidFill>
                <a:latin typeface="Arial"/>
                <a:ea typeface="Arial"/>
                <a:cs typeface="Arial"/>
                <a:sym typeface="Arial"/>
              </a:rPr>
              <a:t>Original passport and photocopies of the pages showing entry and exit stamps.</a:t>
            </a:r>
          </a:p>
          <a:p>
            <a:pPr algn="l" marL="844338" indent="-281446" lvl="2">
              <a:lnSpc>
                <a:spcPts val="2033"/>
              </a:lnSpc>
              <a:buFont typeface="Arial"/>
              <a:buChar char="⚬"/>
            </a:pPr>
          </a:p>
          <a:p>
            <a:pPr algn="l" marL="1266508" indent="-316627" lvl="3">
              <a:lnSpc>
                <a:spcPts val="2033"/>
              </a:lnSpc>
              <a:buFont typeface="Arial"/>
              <a:buChar char="￭"/>
            </a:pPr>
            <a:r>
              <a:rPr lang="en-US" sz="1955" spc="6">
                <a:solidFill>
                  <a:srgbClr val="000000"/>
                </a:solidFill>
                <a:latin typeface="Arial"/>
                <a:ea typeface="Arial"/>
                <a:cs typeface="Arial"/>
                <a:sym typeface="Arial"/>
              </a:rPr>
              <a:t>EU Survey/ Participant Report</a:t>
            </a:r>
          </a:p>
          <a:p>
            <a:pPr algn="l">
              <a:lnSpc>
                <a:spcPts val="2033"/>
              </a:lnSpc>
            </a:pPr>
          </a:p>
        </p:txBody>
      </p:sp>
      <p:grpSp>
        <p:nvGrpSpPr>
          <p:cNvPr name="Group 7" id="7"/>
          <p:cNvGrpSpPr/>
          <p:nvPr/>
        </p:nvGrpSpPr>
        <p:grpSpPr>
          <a:xfrm rot="0">
            <a:off x="8552507" y="8737511"/>
            <a:ext cx="1353512" cy="1365247"/>
            <a:chOff x="0" y="0"/>
            <a:chExt cx="1804683" cy="1820329"/>
          </a:xfrm>
        </p:grpSpPr>
        <p:sp>
          <p:nvSpPr>
            <p:cNvPr name="Freeform 8" id="8"/>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5"/>
              <a:stretch>
                <a:fillRect l="-4859" t="0" r="-4860" b="-2"/>
              </a:stretch>
            </a:blipFill>
          </p:spPr>
        </p:sp>
      </p:grpSp>
      <p:grpSp>
        <p:nvGrpSpPr>
          <p:cNvPr name="Group 9" id="9"/>
          <p:cNvGrpSpPr/>
          <p:nvPr/>
        </p:nvGrpSpPr>
        <p:grpSpPr>
          <a:xfrm rot="0">
            <a:off x="840829" y="1"/>
            <a:ext cx="17447171" cy="1184975"/>
            <a:chOff x="0" y="0"/>
            <a:chExt cx="23262895" cy="1579967"/>
          </a:xfrm>
        </p:grpSpPr>
        <p:sp>
          <p:nvSpPr>
            <p:cNvPr name="Freeform 10" id="10"/>
            <p:cNvSpPr/>
            <p:nvPr/>
          </p:nvSpPr>
          <p:spPr>
            <a:xfrm flipH="false" flipV="false" rot="0">
              <a:off x="0" y="0"/>
              <a:ext cx="23262896" cy="1579971"/>
            </a:xfrm>
            <a:custGeom>
              <a:avLst/>
              <a:gdLst/>
              <a:ahLst/>
              <a:cxnLst/>
              <a:rect r="r" b="b" t="t" l="l"/>
              <a:pathLst>
                <a:path h="1579971" w="23262896">
                  <a:moveTo>
                    <a:pt x="0" y="0"/>
                  </a:moveTo>
                  <a:lnTo>
                    <a:pt x="23262896" y="0"/>
                  </a:lnTo>
                  <a:lnTo>
                    <a:pt x="23262896" y="1579971"/>
                  </a:lnTo>
                  <a:lnTo>
                    <a:pt x="0" y="1579971"/>
                  </a:lnTo>
                  <a:close/>
                </a:path>
              </a:pathLst>
            </a:custGeom>
            <a:blipFill>
              <a:blip r:embed="rId6">
                <a:alphaModFix amt="0"/>
              </a:blip>
              <a:stretch>
                <a:fillRect l="0" t="-237283" r="0" b="-236496"/>
              </a:stretch>
            </a:blipFill>
          </p:spPr>
        </p:sp>
        <p:sp>
          <p:nvSpPr>
            <p:cNvPr name="TextBox 11" id="11"/>
            <p:cNvSpPr txBox="true"/>
            <p:nvPr/>
          </p:nvSpPr>
          <p:spPr>
            <a:xfrm>
              <a:off x="0" y="38100"/>
              <a:ext cx="23262895" cy="1541867"/>
            </a:xfrm>
            <a:prstGeom prst="rect">
              <a:avLst/>
            </a:prstGeom>
          </p:spPr>
          <p:txBody>
            <a:bodyPr anchor="ctr" rtlCol="false" tIns="0" lIns="0" bIns="0" rIns="0"/>
            <a:lstStyle/>
            <a:p>
              <a:pPr algn="l">
                <a:lnSpc>
                  <a:spcPts val="6221"/>
                </a:lnSpc>
              </a:pPr>
              <a:r>
                <a:rPr lang="en-US" sz="5760" b="true">
                  <a:solidFill>
                    <a:srgbClr val="FF0000"/>
                  </a:solidFill>
                  <a:latin typeface="Arial Bold"/>
                  <a:ea typeface="Arial Bold"/>
                  <a:cs typeface="Arial Bold"/>
                  <a:sym typeface="Arial Bold"/>
                </a:rPr>
                <a:t>After Erasmus+ Mobility</a:t>
              </a:r>
            </a:p>
          </p:txBody>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5559611" y="0"/>
            <a:ext cx="1888052" cy="1888052"/>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flipV="true">
            <a:off x="0" y="1057275"/>
            <a:ext cx="12327849"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47787" y="-191388"/>
            <a:ext cx="12475635" cy="1988345"/>
            <a:chOff x="0" y="0"/>
            <a:chExt cx="16634181" cy="2651126"/>
          </a:xfrm>
        </p:grpSpPr>
        <p:sp>
          <p:nvSpPr>
            <p:cNvPr name="Freeform 7" id="7"/>
            <p:cNvSpPr/>
            <p:nvPr/>
          </p:nvSpPr>
          <p:spPr>
            <a:xfrm flipH="false" flipV="false" rot="0">
              <a:off x="0" y="0"/>
              <a:ext cx="16634178" cy="2651127"/>
            </a:xfrm>
            <a:custGeom>
              <a:avLst/>
              <a:gdLst/>
              <a:ahLst/>
              <a:cxnLst/>
              <a:rect r="r" b="b" t="t" l="l"/>
              <a:pathLst>
                <a:path h="2651127" w="16634178">
                  <a:moveTo>
                    <a:pt x="0" y="0"/>
                  </a:moveTo>
                  <a:lnTo>
                    <a:pt x="16634178" y="0"/>
                  </a:lnTo>
                  <a:lnTo>
                    <a:pt x="16634178" y="2651127"/>
                  </a:lnTo>
                  <a:lnTo>
                    <a:pt x="0" y="2651127"/>
                  </a:lnTo>
                  <a:close/>
                </a:path>
              </a:pathLst>
            </a:custGeom>
            <a:blipFill>
              <a:blip r:embed="rId4">
                <a:alphaModFix amt="0"/>
              </a:blip>
              <a:stretch>
                <a:fillRect l="0" t="-72256" r="0" b="-72256"/>
              </a:stretch>
            </a:blipFill>
          </p:spPr>
        </p:sp>
        <p:sp>
          <p:nvSpPr>
            <p:cNvPr name="TextBox 8" id="8"/>
            <p:cNvSpPr txBox="true"/>
            <p:nvPr/>
          </p:nvSpPr>
          <p:spPr>
            <a:xfrm>
              <a:off x="0" y="9525"/>
              <a:ext cx="16634181" cy="2641601"/>
            </a:xfrm>
            <a:prstGeom prst="rect">
              <a:avLst/>
            </a:prstGeom>
          </p:spPr>
          <p:txBody>
            <a:bodyPr anchor="ctr" rtlCol="false" tIns="0" lIns="0" bIns="0" rIns="0"/>
            <a:lstStyle/>
            <a:p>
              <a:pPr algn="l">
                <a:lnSpc>
                  <a:spcPts val="3931"/>
                </a:lnSpc>
              </a:pPr>
              <a:r>
                <a:rPr lang="en-US" sz="3640" b="true">
                  <a:solidFill>
                    <a:srgbClr val="FF0000"/>
                  </a:solidFill>
                  <a:latin typeface="Arial Bold"/>
                  <a:ea typeface="Arial Bold"/>
                  <a:cs typeface="Arial Bold"/>
                  <a:sym typeface="Arial Bold"/>
                </a:rPr>
                <a:t>Erasmus+ Programme Countries and Grants (KA131)</a:t>
              </a:r>
            </a:p>
          </p:txBody>
        </p:sp>
      </p:grpSp>
      <p:graphicFrame>
        <p:nvGraphicFramePr>
          <p:cNvPr name="Table 9" id="9"/>
          <p:cNvGraphicFramePr>
            <a:graphicFrameLocks noGrp="true"/>
          </p:cNvGraphicFramePr>
          <p:nvPr/>
        </p:nvGraphicFramePr>
        <p:xfrm>
          <a:off x="0" y="1796957"/>
          <a:ext cx="18140213" cy="7605712"/>
        </p:xfrm>
        <a:graphic>
          <a:graphicData uri="http://schemas.openxmlformats.org/drawingml/2006/table">
            <a:tbl>
              <a:tblPr/>
              <a:tblGrid>
                <a:gridCol w="3686817"/>
                <a:gridCol w="8730346"/>
                <a:gridCol w="2270622"/>
                <a:gridCol w="3452428"/>
              </a:tblGrid>
              <a:tr h="2611485">
                <a:tc>
                  <a:txBody>
                    <a:bodyPr anchor="t" rtlCol="false"/>
                    <a:lstStyle/>
                    <a:p>
                      <a:pPr algn="l">
                        <a:lnSpc>
                          <a:spcPts val="4622"/>
                        </a:lnSpc>
                        <a:defRPr/>
                      </a:pPr>
                      <a:r>
                        <a:rPr lang="en-US" sz="3600">
                          <a:solidFill>
                            <a:srgbClr val="000000"/>
                          </a:solidFill>
                          <a:latin typeface="Calibri (MS)"/>
                          <a:ea typeface="Calibri (MS)"/>
                          <a:cs typeface="Calibri (MS)"/>
                          <a:sym typeface="Calibri (MS)"/>
                        </a:rPr>
                        <a:t> </a:t>
                      </a:r>
                      <a:endParaRPr lang="en-US" sz="1100"/>
                    </a:p>
                    <a:p>
                      <a:pPr algn="ctr">
                        <a:lnSpc>
                          <a:spcPts val="4365"/>
                        </a:lnSpc>
                      </a:pPr>
                      <a:r>
                        <a:rPr lang="en-US" sz="3400">
                          <a:solidFill>
                            <a:srgbClr val="000000"/>
                          </a:solidFill>
                          <a:latin typeface="Calibri (MS)"/>
                          <a:ea typeface="Calibri (MS)"/>
                          <a:cs typeface="Calibri (MS)"/>
                          <a:sym typeface="Calibri (MS)"/>
                        </a:rPr>
                        <a:t>Countr</a:t>
                      </a:r>
                      <a:r>
                        <a:rPr lang="en-US" sz="3400">
                          <a:solidFill>
                            <a:srgbClr val="000000"/>
                          </a:solidFill>
                          <a:latin typeface="Calibri (MS)"/>
                          <a:ea typeface="Calibri (MS)"/>
                          <a:cs typeface="Calibri (MS)"/>
                          <a:sym typeface="Calibri (MS)"/>
                        </a:rPr>
                        <a:t>y Groups Based on Cost of Living</a:t>
                      </a:r>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ctr">
                        <a:lnSpc>
                          <a:spcPts val="5649"/>
                        </a:lnSpc>
                        <a:defRPr/>
                      </a:pPr>
                      <a:r>
                        <a:rPr lang="en-US" sz="4399">
                          <a:solidFill>
                            <a:srgbClr val="000000"/>
                          </a:solidFill>
                          <a:latin typeface="Calibri (MS)"/>
                          <a:ea typeface="Calibri (MS)"/>
                          <a:cs typeface="Calibri (MS)"/>
                          <a:sym typeface="Calibri (MS)"/>
                        </a:rPr>
                        <a:t>Host Countries </a:t>
                      </a:r>
                      <a:endParaRPr lang="en-US" sz="1100"/>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ctr">
                        <a:lnSpc>
                          <a:spcPts val="4622"/>
                        </a:lnSpc>
                        <a:defRPr/>
                      </a:pPr>
                      <a:r>
                        <a:rPr lang="en-US" sz="3600">
                          <a:solidFill>
                            <a:srgbClr val="000000"/>
                          </a:solidFill>
                          <a:latin typeface="Calibri (MS)"/>
                          <a:ea typeface="Calibri (MS)"/>
                          <a:cs typeface="Calibri (MS)"/>
                          <a:sym typeface="Calibri (MS)"/>
                        </a:rPr>
                        <a:t>Month</a:t>
                      </a:r>
                      <a:r>
                        <a:rPr lang="en-US" sz="3600">
                          <a:solidFill>
                            <a:srgbClr val="000000"/>
                          </a:solidFill>
                          <a:latin typeface="Calibri (MS)"/>
                          <a:ea typeface="Calibri (MS)"/>
                          <a:cs typeface="Calibri (MS)"/>
                          <a:sym typeface="Calibri (MS)"/>
                        </a:rPr>
                        <a:t>ly Study Grant (Euro)</a:t>
                      </a:r>
                      <a:endParaRPr lang="en-US" sz="1100"/>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ctr">
                        <a:lnSpc>
                          <a:spcPts val="4622"/>
                        </a:lnSpc>
                        <a:defRPr/>
                      </a:pPr>
                      <a:r>
                        <a:rPr lang="en-US" sz="3600">
                          <a:solidFill>
                            <a:srgbClr val="000000"/>
                          </a:solidFill>
                          <a:latin typeface="Calibri (MS)"/>
                          <a:ea typeface="Calibri (MS)"/>
                          <a:cs typeface="Calibri (MS)"/>
                          <a:sym typeface="Calibri (MS)"/>
                        </a:rPr>
                        <a:t>Month</a:t>
                      </a:r>
                      <a:r>
                        <a:rPr lang="en-US" sz="3600">
                          <a:solidFill>
                            <a:srgbClr val="000000"/>
                          </a:solidFill>
                          <a:latin typeface="Calibri (MS)"/>
                          <a:ea typeface="Calibri (MS)"/>
                          <a:cs typeface="Calibri (MS)"/>
                          <a:sym typeface="Calibri (MS)"/>
                        </a:rPr>
                        <a:t>ly Grant for Traineeship Mobility (Euro)</a:t>
                      </a:r>
                      <a:endParaRPr lang="en-US" sz="1100"/>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r h="2945069">
                <a:tc>
                  <a:txBody>
                    <a:bodyPr anchor="t" rtlCol="false"/>
                    <a:lstStyle/>
                    <a:p>
                      <a:pPr algn="l">
                        <a:lnSpc>
                          <a:spcPts val="3852"/>
                        </a:lnSpc>
                        <a:defRPr/>
                      </a:pPr>
                      <a:r>
                        <a:rPr lang="en-US" sz="3000">
                          <a:solidFill>
                            <a:srgbClr val="000000"/>
                          </a:solidFill>
                          <a:latin typeface="Calibri (MS)"/>
                          <a:ea typeface="Calibri (MS)"/>
                          <a:cs typeface="Calibri (MS)"/>
                          <a:sym typeface="Calibri (MS)"/>
                        </a:rPr>
                        <a:t> </a:t>
                      </a:r>
                      <a:endParaRPr lang="en-US" sz="1100"/>
                    </a:p>
                    <a:p>
                      <a:pPr algn="l">
                        <a:lnSpc>
                          <a:spcPts val="3852"/>
                        </a:lnSpc>
                      </a:pPr>
                      <a:r>
                        <a:rPr lang="en-US" sz="3000">
                          <a:solidFill>
                            <a:srgbClr val="000000"/>
                          </a:solidFill>
                          <a:latin typeface="Calibri (MS)"/>
                          <a:ea typeface="Calibri (MS)"/>
                          <a:cs typeface="Calibri (MS)"/>
                          <a:sym typeface="Calibri (MS)"/>
                        </a:rPr>
                        <a:t>Group 1 and Group 2 Programme Countries</a:t>
                      </a:r>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a:lnSpc>
                          <a:spcPts val="3595"/>
                        </a:lnSpc>
                        <a:defRPr/>
                      </a:pPr>
                      <a:r>
                        <a:rPr lang="en-US" sz="2800">
                          <a:solidFill>
                            <a:srgbClr val="000000"/>
                          </a:solidFill>
                          <a:latin typeface="Calibri (MS)"/>
                          <a:ea typeface="Calibri (MS)"/>
                          <a:cs typeface="Calibri (MS)"/>
                          <a:sym typeface="Calibri (MS)"/>
                        </a:rPr>
                        <a:t>Cz</a:t>
                      </a:r>
                      <a:r>
                        <a:rPr lang="en-US" sz="2800">
                          <a:solidFill>
                            <a:srgbClr val="000000"/>
                          </a:solidFill>
                          <a:latin typeface="Calibri (MS)"/>
                          <a:ea typeface="Calibri (MS)"/>
                          <a:cs typeface="Calibri (MS)"/>
                          <a:sym typeface="Calibri (MS)"/>
                        </a:rPr>
                        <a:t>ech Republic, Denmark, Estonia, Finland, Ireland, Sweden, Iceland, Latvia, Liechtenstein, Luxembourg, Norway, Germany, Austria, Belgium, France, Southern Cyprus, the Netherlands, Spain, Italy, Malta, Portugal, Slovakia, Slovenia, Greece</a:t>
                      </a:r>
                      <a:endParaRPr lang="en-US" sz="1100"/>
                    </a:p>
                    <a:p>
                      <a:pPr algn="l">
                        <a:lnSpc>
                          <a:spcPts val="3595"/>
                        </a:lnSpc>
                      </a:pPr>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a:lnSpc>
                          <a:spcPts val="3852"/>
                        </a:lnSpc>
                        <a:defRPr/>
                      </a:pPr>
                      <a:r>
                        <a:rPr lang="en-US" sz="3000">
                          <a:solidFill>
                            <a:srgbClr val="000000"/>
                          </a:solidFill>
                          <a:latin typeface="Calibri (MS)"/>
                          <a:ea typeface="Calibri (MS)"/>
                          <a:cs typeface="Calibri (MS)"/>
                          <a:sym typeface="Calibri (MS)"/>
                        </a:rPr>
                        <a:t> </a:t>
                      </a:r>
                      <a:endParaRPr lang="en-US" sz="1100"/>
                    </a:p>
                    <a:p>
                      <a:pPr algn="l">
                        <a:lnSpc>
                          <a:spcPts val="3852"/>
                        </a:lnSpc>
                      </a:pPr>
                      <a:r>
                        <a:rPr lang="en-US" sz="3000">
                          <a:solidFill>
                            <a:srgbClr val="000000"/>
                          </a:solidFill>
                          <a:latin typeface="Calibri (MS)"/>
                          <a:ea typeface="Calibri (MS)"/>
                          <a:cs typeface="Calibri (MS)"/>
                          <a:sym typeface="Calibri (MS)"/>
                        </a:rPr>
                        <a:t>         600</a:t>
                      </a:r>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a:lnSpc>
                          <a:spcPts val="3852"/>
                        </a:lnSpc>
                        <a:defRPr/>
                      </a:pPr>
                      <a:r>
                        <a:rPr lang="en-US" sz="3000">
                          <a:solidFill>
                            <a:srgbClr val="000000"/>
                          </a:solidFill>
                          <a:latin typeface="Calibri (MS)"/>
                          <a:ea typeface="Calibri (MS)"/>
                          <a:cs typeface="Calibri (MS)"/>
                          <a:sym typeface="Calibri (MS)"/>
                        </a:rPr>
                        <a:t> </a:t>
                      </a:r>
                      <a:endParaRPr lang="en-US" sz="1100"/>
                    </a:p>
                    <a:p>
                      <a:pPr algn="l">
                        <a:lnSpc>
                          <a:spcPts val="3852"/>
                        </a:lnSpc>
                      </a:pPr>
                      <a:r>
                        <a:rPr lang="en-US" sz="3000">
                          <a:solidFill>
                            <a:srgbClr val="000000"/>
                          </a:solidFill>
                          <a:latin typeface="Calibri (MS)"/>
                          <a:ea typeface="Calibri (MS)"/>
                          <a:cs typeface="Calibri (MS)"/>
                          <a:sym typeface="Calibri (MS)"/>
                        </a:rPr>
                        <a:t>        750</a:t>
                      </a:r>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r h="2049158">
                <a:tc>
                  <a:txBody>
                    <a:bodyPr anchor="t" rtlCol="false"/>
                    <a:lstStyle/>
                    <a:p>
                      <a:pPr algn="l">
                        <a:lnSpc>
                          <a:spcPts val="3852"/>
                        </a:lnSpc>
                        <a:defRPr/>
                      </a:pPr>
                      <a:r>
                        <a:rPr lang="en-US" sz="3000">
                          <a:solidFill>
                            <a:srgbClr val="000000"/>
                          </a:solidFill>
                          <a:latin typeface="Calibri (MS)"/>
                          <a:ea typeface="Calibri (MS)"/>
                          <a:cs typeface="Calibri (MS)"/>
                          <a:sym typeface="Calibri (MS)"/>
                        </a:rPr>
                        <a:t>Group 3 Programme Countries</a:t>
                      </a:r>
                      <a:endParaRPr lang="en-US" sz="1100"/>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a:lnSpc>
                          <a:spcPts val="3595"/>
                        </a:lnSpc>
                        <a:defRPr/>
                      </a:pPr>
                      <a:r>
                        <a:rPr lang="en-US" sz="2800">
                          <a:solidFill>
                            <a:srgbClr val="000000"/>
                          </a:solidFill>
                          <a:latin typeface="Calibri (MS)"/>
                          <a:ea typeface="Calibri (MS)"/>
                          <a:cs typeface="Calibri (MS)"/>
                          <a:sym typeface="Calibri (MS)"/>
                        </a:rPr>
                        <a:t>Bulgaria, Croatia, Lithuania, Hungary, North Macedonia, Poland, Romania, Serbia</a:t>
                      </a:r>
                      <a:endParaRPr lang="en-US" sz="1100"/>
                    </a:p>
                    <a:p>
                      <a:pPr algn="l">
                        <a:lnSpc>
                          <a:spcPts val="3595"/>
                        </a:lnSpc>
                      </a:pPr>
                    </a:p>
                    <a:p>
                      <a:pPr algn="l">
                        <a:lnSpc>
                          <a:spcPts val="3595"/>
                        </a:lnSpc>
                      </a:pPr>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a:lnSpc>
                          <a:spcPts val="3852"/>
                        </a:lnSpc>
                        <a:defRPr/>
                      </a:pPr>
                      <a:r>
                        <a:rPr lang="en-US" sz="3000">
                          <a:solidFill>
                            <a:srgbClr val="000000"/>
                          </a:solidFill>
                          <a:latin typeface="Calibri (MS)"/>
                          <a:ea typeface="Calibri (MS)"/>
                          <a:cs typeface="Calibri (MS)"/>
                          <a:sym typeface="Calibri (MS)"/>
                        </a:rPr>
                        <a:t> </a:t>
                      </a:r>
                      <a:endParaRPr lang="en-US" sz="1100"/>
                    </a:p>
                    <a:p>
                      <a:pPr algn="l">
                        <a:lnSpc>
                          <a:spcPts val="3852"/>
                        </a:lnSpc>
                      </a:pPr>
                      <a:r>
                        <a:rPr lang="en-US" sz="3000">
                          <a:solidFill>
                            <a:srgbClr val="000000"/>
                          </a:solidFill>
                          <a:latin typeface="Calibri (MS)"/>
                          <a:ea typeface="Calibri (MS)"/>
                          <a:cs typeface="Calibri (MS)"/>
                          <a:sym typeface="Calibri (MS)"/>
                        </a:rPr>
                        <a:t>         450</a:t>
                      </a:r>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a:lnSpc>
                          <a:spcPts val="3852"/>
                        </a:lnSpc>
                        <a:defRPr/>
                      </a:pPr>
                      <a:r>
                        <a:rPr lang="en-US" sz="3000">
                          <a:solidFill>
                            <a:srgbClr val="000000"/>
                          </a:solidFill>
                          <a:latin typeface="Calibri (MS)"/>
                          <a:ea typeface="Calibri (MS)"/>
                          <a:cs typeface="Calibri (MS)"/>
                          <a:sym typeface="Calibri (MS)"/>
                        </a:rPr>
                        <a:t> </a:t>
                      </a:r>
                      <a:endParaRPr lang="en-US" sz="1100"/>
                    </a:p>
                    <a:p>
                      <a:pPr algn="l">
                        <a:lnSpc>
                          <a:spcPts val="3852"/>
                        </a:lnSpc>
                      </a:pPr>
                      <a:r>
                        <a:rPr lang="en-US" sz="3000">
                          <a:solidFill>
                            <a:srgbClr val="000000"/>
                          </a:solidFill>
                          <a:latin typeface="Calibri (MS)"/>
                          <a:ea typeface="Calibri (MS)"/>
                          <a:cs typeface="Calibri (MS)"/>
                          <a:sym typeface="Calibri (MS)"/>
                        </a:rPr>
                        <a:t>        600</a:t>
                      </a:r>
                    </a:p>
                  </a:txBody>
                  <a:tcPr marL="68580" marR="68580" marT="68580" marB="6858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bl>
          </a:graphicData>
        </a:graphic>
      </p:graphicFrame>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4"/>
              <a:stretch>
                <a:fillRect l="-17630" t="0" r="-17630" b="0"/>
              </a:stretch>
            </a:blipFill>
          </p:spPr>
        </p:sp>
      </p:grpSp>
      <p:sp>
        <p:nvSpPr>
          <p:cNvPr name="AutoShape 5" id="5"/>
          <p:cNvSpPr/>
          <p:nvPr/>
        </p:nvSpPr>
        <p:spPr>
          <a:xfrm flipV="true">
            <a:off x="386754" y="971550"/>
            <a:ext cx="12542491" cy="28575"/>
          </a:xfrm>
          <a:prstGeom prst="line">
            <a:avLst/>
          </a:prstGeom>
          <a:ln cap="rnd" w="57150">
            <a:solidFill>
              <a:srgbClr val="015092"/>
            </a:solidFill>
            <a:prstDash val="solid"/>
            <a:headEnd type="none" len="sm" w="sm"/>
            <a:tailEnd type="none" len="sm" w="sm"/>
          </a:ln>
        </p:spPr>
      </p:sp>
      <p:sp>
        <p:nvSpPr>
          <p:cNvPr name="TextBox 6" id="6"/>
          <p:cNvSpPr txBox="true"/>
          <p:nvPr/>
        </p:nvSpPr>
        <p:spPr>
          <a:xfrm rot="0">
            <a:off x="0" y="2062782"/>
            <a:ext cx="18105120" cy="5506593"/>
          </a:xfrm>
          <a:prstGeom prst="rect">
            <a:avLst/>
          </a:prstGeom>
        </p:spPr>
        <p:txBody>
          <a:bodyPr anchor="t" rtlCol="false" tIns="0" lIns="0" bIns="0" rIns="0">
            <a:spAutoFit/>
          </a:bodyPr>
          <a:lstStyle/>
          <a:p>
            <a:pPr algn="just" marL="485451" indent="-242726" lvl="1">
              <a:lnSpc>
                <a:spcPts val="2448"/>
              </a:lnSpc>
              <a:buFont typeface="Arial"/>
              <a:buChar char="•"/>
            </a:pPr>
            <a:r>
              <a:rPr lang="en-US" sz="2550" spc="-38">
                <a:solidFill>
                  <a:srgbClr val="000000"/>
                </a:solidFill>
                <a:latin typeface="Times New Roman"/>
                <a:ea typeface="Times New Roman"/>
                <a:cs typeface="Times New Roman"/>
                <a:sym typeface="Times New Roman"/>
              </a:rPr>
              <a:t>Th</a:t>
            </a:r>
            <a:r>
              <a:rPr lang="en-US" sz="2550" spc="-38">
                <a:solidFill>
                  <a:srgbClr val="000000"/>
                </a:solidFill>
                <a:latin typeface="Times New Roman"/>
                <a:ea typeface="Times New Roman"/>
                <a:cs typeface="Times New Roman"/>
                <a:sym typeface="Times New Roman"/>
              </a:rPr>
              <a:t>e grant amount may not suffice to cover all your expenses.</a:t>
            </a:r>
          </a:p>
          <a:p>
            <a:pPr algn="just">
              <a:lnSpc>
                <a:spcPts val="2448"/>
              </a:lnSpc>
            </a:pPr>
          </a:p>
          <a:p>
            <a:pPr algn="just">
              <a:lnSpc>
                <a:spcPts val="2448"/>
              </a:lnSpc>
            </a:pPr>
          </a:p>
          <a:p>
            <a:pPr algn="just" marL="485451" indent="-242726" lvl="1">
              <a:lnSpc>
                <a:spcPts val="2448"/>
              </a:lnSpc>
              <a:buFont typeface="Arial"/>
              <a:buChar char="•"/>
            </a:pPr>
            <a:r>
              <a:rPr lang="en-US" sz="2550" spc="-28">
                <a:solidFill>
                  <a:srgbClr val="000000"/>
                </a:solidFill>
                <a:latin typeface="Times New Roman"/>
                <a:ea typeface="Times New Roman"/>
                <a:cs typeface="Times New Roman"/>
                <a:sym typeface="Times New Roman"/>
              </a:rPr>
              <a:t>Th</a:t>
            </a:r>
            <a:r>
              <a:rPr lang="en-US" sz="2550" spc="-28">
                <a:solidFill>
                  <a:srgbClr val="000000"/>
                </a:solidFill>
                <a:latin typeface="Times New Roman"/>
                <a:ea typeface="Times New Roman"/>
                <a:cs typeface="Times New Roman"/>
                <a:sym typeface="Times New Roman"/>
              </a:rPr>
              <a:t>e grant calculation is based on the </a:t>
            </a:r>
            <a:r>
              <a:rPr lang="en-US" sz="2550" spc="-28">
                <a:solidFill>
                  <a:srgbClr val="000000"/>
                </a:solidFill>
                <a:latin typeface="Times New Roman"/>
                <a:ea typeface="Times New Roman"/>
                <a:cs typeface="Times New Roman"/>
                <a:sym typeface="Times New Roman"/>
              </a:rPr>
              <a:t>da</a:t>
            </a:r>
            <a:r>
              <a:rPr lang="en-US" sz="2550" spc="-28">
                <a:solidFill>
                  <a:srgbClr val="000000"/>
                </a:solidFill>
                <a:latin typeface="Times New Roman"/>
                <a:ea typeface="Times New Roman"/>
                <a:cs typeface="Times New Roman"/>
                <a:sym typeface="Times New Roman"/>
              </a:rPr>
              <a:t>t</a:t>
            </a:r>
            <a:r>
              <a:rPr lang="en-US" sz="2550" spc="-28">
                <a:solidFill>
                  <a:srgbClr val="000000"/>
                </a:solidFill>
                <a:latin typeface="Times New Roman"/>
                <a:ea typeface="Times New Roman"/>
                <a:cs typeface="Times New Roman"/>
                <a:sym typeface="Times New Roman"/>
              </a:rPr>
              <a:t>e</a:t>
            </a:r>
            <a:r>
              <a:rPr lang="en-US" sz="2550" spc="-28">
                <a:solidFill>
                  <a:srgbClr val="000000"/>
                </a:solidFill>
                <a:latin typeface="Times New Roman"/>
                <a:ea typeface="Times New Roman"/>
                <a:cs typeface="Times New Roman"/>
                <a:sym typeface="Times New Roman"/>
              </a:rPr>
              <a:t>s</a:t>
            </a:r>
            <a:r>
              <a:rPr lang="en-US" sz="2550" spc="-28">
                <a:solidFill>
                  <a:srgbClr val="000000"/>
                </a:solidFill>
                <a:latin typeface="Times New Roman"/>
                <a:ea typeface="Times New Roman"/>
                <a:cs typeface="Times New Roman"/>
                <a:sym typeface="Times New Roman"/>
              </a:rPr>
              <a:t> stated in the </a:t>
            </a:r>
            <a:r>
              <a:rPr lang="en-US" sz="2550" spc="-28">
                <a:solidFill>
                  <a:srgbClr val="000000"/>
                </a:solidFill>
                <a:latin typeface="Times New Roman"/>
                <a:ea typeface="Times New Roman"/>
                <a:cs typeface="Times New Roman"/>
                <a:sym typeface="Times New Roman"/>
              </a:rPr>
              <a:t>invitation/acceptance letter.</a:t>
            </a:r>
          </a:p>
          <a:p>
            <a:pPr algn="just">
              <a:lnSpc>
                <a:spcPts val="2448"/>
              </a:lnSpc>
            </a:pPr>
          </a:p>
          <a:p>
            <a:pPr algn="just">
              <a:lnSpc>
                <a:spcPts val="2448"/>
              </a:lnSpc>
            </a:pPr>
          </a:p>
          <a:p>
            <a:pPr algn="just" marL="485451" indent="-242726" lvl="1">
              <a:lnSpc>
                <a:spcPts val="2448"/>
              </a:lnSpc>
              <a:buFont typeface="Arial"/>
              <a:buChar char="•"/>
            </a:pPr>
            <a:r>
              <a:rPr lang="en-US" sz="2550" spc="-28">
                <a:solidFill>
                  <a:srgbClr val="000000"/>
                </a:solidFill>
                <a:latin typeface="Times New Roman"/>
                <a:ea typeface="Times New Roman"/>
                <a:cs typeface="Times New Roman"/>
                <a:sym typeface="Times New Roman"/>
              </a:rPr>
              <a:t>Upo</a:t>
            </a:r>
            <a:r>
              <a:rPr lang="en-US" sz="2550" spc="-28">
                <a:solidFill>
                  <a:srgbClr val="000000"/>
                </a:solidFill>
                <a:latin typeface="Times New Roman"/>
                <a:ea typeface="Times New Roman"/>
                <a:cs typeface="Times New Roman"/>
                <a:sym typeface="Times New Roman"/>
              </a:rPr>
              <a:t>n return, the total grant amount is recalculated based on the dates stated in the </a:t>
            </a:r>
            <a:r>
              <a:rPr lang="en-US" sz="2550" spc="-28">
                <a:solidFill>
                  <a:srgbClr val="000000"/>
                </a:solidFill>
                <a:latin typeface="Times New Roman"/>
                <a:ea typeface="Times New Roman"/>
                <a:cs typeface="Times New Roman"/>
                <a:sym typeface="Times New Roman"/>
              </a:rPr>
              <a:t>Confirmation of Stay/Certificate of Attendance</a:t>
            </a:r>
            <a:r>
              <a:rPr lang="en-US" sz="2550" spc="-28">
                <a:solidFill>
                  <a:srgbClr val="000000"/>
                </a:solidFill>
                <a:latin typeface="Times New Roman"/>
                <a:ea typeface="Times New Roman"/>
                <a:cs typeface="Times New Roman"/>
                <a:sym typeface="Times New Roman"/>
              </a:rPr>
              <a:t>, th</a:t>
            </a:r>
            <a:r>
              <a:rPr lang="en-US" sz="2550" spc="-28">
                <a:solidFill>
                  <a:srgbClr val="000000"/>
                </a:solidFill>
                <a:latin typeface="Times New Roman"/>
                <a:ea typeface="Times New Roman"/>
                <a:cs typeface="Times New Roman"/>
                <a:sym typeface="Times New Roman"/>
              </a:rPr>
              <a:t>e </a:t>
            </a:r>
            <a:r>
              <a:rPr lang="en-US" sz="2550" spc="-28">
                <a:solidFill>
                  <a:srgbClr val="000000"/>
                </a:solidFill>
                <a:latin typeface="Times New Roman"/>
                <a:ea typeface="Times New Roman"/>
                <a:cs typeface="Times New Roman"/>
                <a:sym typeface="Times New Roman"/>
              </a:rPr>
              <a:t>entr</a:t>
            </a:r>
            <a:r>
              <a:rPr lang="en-US" sz="2550" spc="-28">
                <a:solidFill>
                  <a:srgbClr val="000000"/>
                </a:solidFill>
                <a:latin typeface="Times New Roman"/>
                <a:ea typeface="Times New Roman"/>
                <a:cs typeface="Times New Roman"/>
                <a:sym typeface="Times New Roman"/>
              </a:rPr>
              <a:t>y</a:t>
            </a:r>
            <a:r>
              <a:rPr lang="en-US" sz="2550" spc="-28">
                <a:solidFill>
                  <a:srgbClr val="000000"/>
                </a:solidFill>
                <a:latin typeface="Times New Roman"/>
                <a:ea typeface="Times New Roman"/>
                <a:cs typeface="Times New Roman"/>
                <a:sym typeface="Times New Roman"/>
              </a:rPr>
              <a:t> </a:t>
            </a:r>
            <a:r>
              <a:rPr lang="en-US" sz="2550" spc="-28">
                <a:solidFill>
                  <a:srgbClr val="000000"/>
                </a:solidFill>
                <a:latin typeface="Times New Roman"/>
                <a:ea typeface="Times New Roman"/>
                <a:cs typeface="Times New Roman"/>
                <a:sym typeface="Times New Roman"/>
              </a:rPr>
              <a:t>an</a:t>
            </a:r>
            <a:r>
              <a:rPr lang="en-US" sz="2550" spc="-28">
                <a:solidFill>
                  <a:srgbClr val="000000"/>
                </a:solidFill>
                <a:latin typeface="Times New Roman"/>
                <a:ea typeface="Times New Roman"/>
                <a:cs typeface="Times New Roman"/>
                <a:sym typeface="Times New Roman"/>
              </a:rPr>
              <a:t>d</a:t>
            </a:r>
            <a:r>
              <a:rPr lang="en-US" sz="2550" spc="-28">
                <a:solidFill>
                  <a:srgbClr val="000000"/>
                </a:solidFill>
                <a:latin typeface="Times New Roman"/>
                <a:ea typeface="Times New Roman"/>
                <a:cs typeface="Times New Roman"/>
                <a:sym typeface="Times New Roman"/>
              </a:rPr>
              <a:t> </a:t>
            </a:r>
            <a:r>
              <a:rPr lang="en-US" sz="2550" spc="-28">
                <a:solidFill>
                  <a:srgbClr val="000000"/>
                </a:solidFill>
                <a:latin typeface="Times New Roman"/>
                <a:ea typeface="Times New Roman"/>
                <a:cs typeface="Times New Roman"/>
                <a:sym typeface="Times New Roman"/>
              </a:rPr>
              <a:t>exit s</a:t>
            </a:r>
            <a:r>
              <a:rPr lang="en-US" sz="2550" spc="-28">
                <a:solidFill>
                  <a:srgbClr val="000000"/>
                </a:solidFill>
                <a:latin typeface="Times New Roman"/>
                <a:ea typeface="Times New Roman"/>
                <a:cs typeface="Times New Roman"/>
                <a:sym typeface="Times New Roman"/>
              </a:rPr>
              <a:t>ta</a:t>
            </a:r>
            <a:r>
              <a:rPr lang="en-US" sz="2550" spc="-28">
                <a:solidFill>
                  <a:srgbClr val="000000"/>
                </a:solidFill>
                <a:latin typeface="Times New Roman"/>
                <a:ea typeface="Times New Roman"/>
                <a:cs typeface="Times New Roman"/>
                <a:sym typeface="Times New Roman"/>
              </a:rPr>
              <a:t>mps </a:t>
            </a:r>
            <a:r>
              <a:rPr lang="en-US" sz="2550" spc="-28">
                <a:solidFill>
                  <a:srgbClr val="000000"/>
                </a:solidFill>
                <a:latin typeface="Times New Roman"/>
                <a:ea typeface="Times New Roman"/>
                <a:cs typeface="Times New Roman"/>
                <a:sym typeface="Times New Roman"/>
              </a:rPr>
              <a:t>i</a:t>
            </a:r>
            <a:r>
              <a:rPr lang="en-US" sz="2550" spc="-28">
                <a:solidFill>
                  <a:srgbClr val="000000"/>
                </a:solidFill>
                <a:latin typeface="Times New Roman"/>
                <a:ea typeface="Times New Roman"/>
                <a:cs typeface="Times New Roman"/>
                <a:sym typeface="Times New Roman"/>
              </a:rPr>
              <a:t>n t</a:t>
            </a:r>
            <a:r>
              <a:rPr lang="en-US" sz="2550" spc="-28">
                <a:solidFill>
                  <a:srgbClr val="000000"/>
                </a:solidFill>
                <a:latin typeface="Times New Roman"/>
                <a:ea typeface="Times New Roman"/>
                <a:cs typeface="Times New Roman"/>
                <a:sym typeface="Times New Roman"/>
              </a:rPr>
              <a:t>he </a:t>
            </a:r>
            <a:r>
              <a:rPr lang="en-US" sz="2550" spc="-28">
                <a:solidFill>
                  <a:srgbClr val="000000"/>
                </a:solidFill>
                <a:latin typeface="Times New Roman"/>
                <a:ea typeface="Times New Roman"/>
                <a:cs typeface="Times New Roman"/>
                <a:sym typeface="Times New Roman"/>
              </a:rPr>
              <a:t>stud</a:t>
            </a:r>
            <a:r>
              <a:rPr lang="en-US" sz="2550" spc="-28">
                <a:solidFill>
                  <a:srgbClr val="000000"/>
                </a:solidFill>
                <a:latin typeface="Times New Roman"/>
                <a:ea typeface="Times New Roman"/>
                <a:cs typeface="Times New Roman"/>
                <a:sym typeface="Times New Roman"/>
              </a:rPr>
              <a:t>e</a:t>
            </a:r>
            <a:r>
              <a:rPr lang="en-US" sz="2550" spc="-28">
                <a:solidFill>
                  <a:srgbClr val="000000"/>
                </a:solidFill>
                <a:latin typeface="Times New Roman"/>
                <a:ea typeface="Times New Roman"/>
                <a:cs typeface="Times New Roman"/>
                <a:sym typeface="Times New Roman"/>
              </a:rPr>
              <a:t>nt’s</a:t>
            </a:r>
            <a:r>
              <a:rPr lang="en-US" sz="2550" spc="-28">
                <a:solidFill>
                  <a:srgbClr val="000000"/>
                </a:solidFill>
                <a:latin typeface="Times New Roman"/>
                <a:ea typeface="Times New Roman"/>
                <a:cs typeface="Times New Roman"/>
                <a:sym typeface="Times New Roman"/>
              </a:rPr>
              <a:t> pas</a:t>
            </a:r>
            <a:r>
              <a:rPr lang="en-US" sz="2550" spc="-28">
                <a:solidFill>
                  <a:srgbClr val="000000"/>
                </a:solidFill>
                <a:latin typeface="Times New Roman"/>
                <a:ea typeface="Times New Roman"/>
                <a:cs typeface="Times New Roman"/>
                <a:sym typeface="Times New Roman"/>
              </a:rPr>
              <a:t>s</a:t>
            </a:r>
            <a:r>
              <a:rPr lang="en-US" sz="2550" spc="-28">
                <a:solidFill>
                  <a:srgbClr val="000000"/>
                </a:solidFill>
                <a:latin typeface="Times New Roman"/>
                <a:ea typeface="Times New Roman"/>
                <a:cs typeface="Times New Roman"/>
                <a:sym typeface="Times New Roman"/>
              </a:rPr>
              <a:t>port</a:t>
            </a:r>
            <a:r>
              <a:rPr lang="en-US" sz="2550" spc="-28">
                <a:solidFill>
                  <a:srgbClr val="000000"/>
                </a:solidFill>
                <a:latin typeface="Times New Roman"/>
                <a:ea typeface="Times New Roman"/>
                <a:cs typeface="Times New Roman"/>
                <a:sym typeface="Times New Roman"/>
              </a:rPr>
              <a:t>, a</a:t>
            </a:r>
            <a:r>
              <a:rPr lang="en-US" sz="2550" spc="-28">
                <a:solidFill>
                  <a:srgbClr val="000000"/>
                </a:solidFill>
                <a:latin typeface="Times New Roman"/>
                <a:ea typeface="Times New Roman"/>
                <a:cs typeface="Times New Roman"/>
                <a:sym typeface="Times New Roman"/>
              </a:rPr>
              <a:t>nd </a:t>
            </a:r>
            <a:r>
              <a:rPr lang="en-US" sz="2550" spc="-28">
                <a:solidFill>
                  <a:srgbClr val="000000"/>
                </a:solidFill>
                <a:latin typeface="Times New Roman"/>
                <a:ea typeface="Times New Roman"/>
                <a:cs typeface="Times New Roman"/>
                <a:sym typeface="Times New Roman"/>
              </a:rPr>
              <a:t>the</a:t>
            </a:r>
            <a:r>
              <a:rPr lang="en-US" sz="2550" spc="-28">
                <a:solidFill>
                  <a:srgbClr val="000000"/>
                </a:solidFill>
                <a:latin typeface="Times New Roman"/>
                <a:ea typeface="Times New Roman"/>
                <a:cs typeface="Times New Roman"/>
                <a:sym typeface="Times New Roman"/>
              </a:rPr>
              <a:t> </a:t>
            </a:r>
            <a:r>
              <a:rPr lang="en-US" sz="2550" spc="-28">
                <a:solidFill>
                  <a:srgbClr val="000000"/>
                </a:solidFill>
                <a:latin typeface="Times New Roman"/>
                <a:ea typeface="Times New Roman"/>
                <a:cs typeface="Times New Roman"/>
                <a:sym typeface="Times New Roman"/>
              </a:rPr>
              <a:t>stu</a:t>
            </a:r>
            <a:r>
              <a:rPr lang="en-US" sz="2550" spc="-28">
                <a:solidFill>
                  <a:srgbClr val="000000"/>
                </a:solidFill>
                <a:latin typeface="Times New Roman"/>
                <a:ea typeface="Times New Roman"/>
                <a:cs typeface="Times New Roman"/>
                <a:sym typeface="Times New Roman"/>
              </a:rPr>
              <a:t>de</a:t>
            </a:r>
            <a:r>
              <a:rPr lang="en-US" sz="2550" spc="-28">
                <a:solidFill>
                  <a:srgbClr val="000000"/>
                </a:solidFill>
                <a:latin typeface="Times New Roman"/>
                <a:ea typeface="Times New Roman"/>
                <a:cs typeface="Times New Roman"/>
                <a:sym typeface="Times New Roman"/>
              </a:rPr>
              <a:t>nt’s</a:t>
            </a:r>
            <a:r>
              <a:rPr lang="en-US" sz="2550" spc="-28">
                <a:solidFill>
                  <a:srgbClr val="000000"/>
                </a:solidFill>
                <a:latin typeface="Times New Roman"/>
                <a:ea typeface="Times New Roman"/>
                <a:cs typeface="Times New Roman"/>
                <a:sym typeface="Times New Roman"/>
              </a:rPr>
              <a:t> a</a:t>
            </a:r>
            <a:r>
              <a:rPr lang="en-US" sz="2550" spc="-28">
                <a:solidFill>
                  <a:srgbClr val="000000"/>
                </a:solidFill>
                <a:latin typeface="Times New Roman"/>
                <a:ea typeface="Times New Roman"/>
                <a:cs typeface="Times New Roman"/>
                <a:sym typeface="Times New Roman"/>
              </a:rPr>
              <a:t>c</a:t>
            </a:r>
            <a:r>
              <a:rPr lang="en-US" sz="2550" spc="-28">
                <a:solidFill>
                  <a:srgbClr val="000000"/>
                </a:solidFill>
                <a:latin typeface="Times New Roman"/>
                <a:ea typeface="Times New Roman"/>
                <a:cs typeface="Times New Roman"/>
                <a:sym typeface="Times New Roman"/>
              </a:rPr>
              <a:t>ad</a:t>
            </a:r>
            <a:r>
              <a:rPr lang="en-US" sz="2550" spc="-28">
                <a:solidFill>
                  <a:srgbClr val="000000"/>
                </a:solidFill>
                <a:latin typeface="Times New Roman"/>
                <a:ea typeface="Times New Roman"/>
                <a:cs typeface="Times New Roman"/>
                <a:sym typeface="Times New Roman"/>
              </a:rPr>
              <a:t>e</a:t>
            </a:r>
            <a:r>
              <a:rPr lang="en-US" sz="2550" spc="-28">
                <a:solidFill>
                  <a:srgbClr val="000000"/>
                </a:solidFill>
                <a:latin typeface="Times New Roman"/>
                <a:ea typeface="Times New Roman"/>
                <a:cs typeface="Times New Roman"/>
                <a:sym typeface="Times New Roman"/>
              </a:rPr>
              <a:t>m</a:t>
            </a:r>
            <a:r>
              <a:rPr lang="en-US" sz="2550" spc="-28">
                <a:solidFill>
                  <a:srgbClr val="000000"/>
                </a:solidFill>
                <a:latin typeface="Times New Roman"/>
                <a:ea typeface="Times New Roman"/>
                <a:cs typeface="Times New Roman"/>
                <a:sym typeface="Times New Roman"/>
              </a:rPr>
              <a:t>ic s</a:t>
            </a:r>
            <a:r>
              <a:rPr lang="en-US" sz="2550" spc="-28">
                <a:solidFill>
                  <a:srgbClr val="000000"/>
                </a:solidFill>
                <a:latin typeface="Times New Roman"/>
                <a:ea typeface="Times New Roman"/>
                <a:cs typeface="Times New Roman"/>
                <a:sym typeface="Times New Roman"/>
              </a:rPr>
              <a:t>u</a:t>
            </a:r>
            <a:r>
              <a:rPr lang="en-US" sz="2550" spc="-28">
                <a:solidFill>
                  <a:srgbClr val="000000"/>
                </a:solidFill>
                <a:latin typeface="Times New Roman"/>
                <a:ea typeface="Times New Roman"/>
                <a:cs typeface="Times New Roman"/>
                <a:sym typeface="Times New Roman"/>
              </a:rPr>
              <a:t>ccess. Accordin</a:t>
            </a:r>
            <a:r>
              <a:rPr lang="en-US" sz="2550" spc="-28">
                <a:solidFill>
                  <a:srgbClr val="000000"/>
                </a:solidFill>
                <a:latin typeface="Times New Roman"/>
                <a:ea typeface="Times New Roman"/>
                <a:cs typeface="Times New Roman"/>
                <a:sym typeface="Times New Roman"/>
              </a:rPr>
              <a:t>gl</a:t>
            </a:r>
            <a:r>
              <a:rPr lang="en-US" sz="2550" spc="-28">
                <a:solidFill>
                  <a:srgbClr val="000000"/>
                </a:solidFill>
                <a:latin typeface="Times New Roman"/>
                <a:ea typeface="Times New Roman"/>
                <a:cs typeface="Times New Roman"/>
                <a:sym typeface="Times New Roman"/>
              </a:rPr>
              <a:t>y,</a:t>
            </a:r>
            <a:r>
              <a:rPr lang="en-US" sz="2550" spc="-28">
                <a:solidFill>
                  <a:srgbClr val="000000"/>
                </a:solidFill>
                <a:latin typeface="Times New Roman"/>
                <a:ea typeface="Times New Roman"/>
                <a:cs typeface="Times New Roman"/>
                <a:sym typeface="Times New Roman"/>
              </a:rPr>
              <a:t> the </a:t>
            </a:r>
            <a:r>
              <a:rPr lang="en-US" sz="2550" spc="-28">
                <a:solidFill>
                  <a:srgbClr val="000000"/>
                </a:solidFill>
                <a:latin typeface="Times New Roman"/>
                <a:ea typeface="Times New Roman"/>
                <a:cs typeface="Times New Roman"/>
                <a:sym typeface="Times New Roman"/>
              </a:rPr>
              <a:t>r</a:t>
            </a:r>
            <a:r>
              <a:rPr lang="en-US" sz="2550" spc="-28">
                <a:solidFill>
                  <a:srgbClr val="000000"/>
                </a:solidFill>
                <a:latin typeface="Times New Roman"/>
                <a:ea typeface="Times New Roman"/>
                <a:cs typeface="Times New Roman"/>
                <a:sym typeface="Times New Roman"/>
              </a:rPr>
              <a:t>e</a:t>
            </a:r>
            <a:r>
              <a:rPr lang="en-US" sz="2550" spc="-28">
                <a:solidFill>
                  <a:srgbClr val="000000"/>
                </a:solidFill>
                <a:latin typeface="Times New Roman"/>
                <a:ea typeface="Times New Roman"/>
                <a:cs typeface="Times New Roman"/>
                <a:sym typeface="Times New Roman"/>
              </a:rPr>
              <a:t>mai</a:t>
            </a:r>
            <a:r>
              <a:rPr lang="en-US" sz="2550" spc="-28">
                <a:solidFill>
                  <a:srgbClr val="000000"/>
                </a:solidFill>
                <a:latin typeface="Times New Roman"/>
                <a:ea typeface="Times New Roman"/>
                <a:cs typeface="Times New Roman"/>
                <a:sym typeface="Times New Roman"/>
              </a:rPr>
              <a:t>nin</a:t>
            </a:r>
            <a:r>
              <a:rPr lang="en-US" sz="2550" spc="-28">
                <a:solidFill>
                  <a:srgbClr val="000000"/>
                </a:solidFill>
                <a:latin typeface="Times New Roman"/>
                <a:ea typeface="Times New Roman"/>
                <a:cs typeface="Times New Roman"/>
                <a:sym typeface="Times New Roman"/>
              </a:rPr>
              <a:t>g</a:t>
            </a:r>
            <a:r>
              <a:rPr lang="en-US" sz="2550" spc="-28">
                <a:solidFill>
                  <a:srgbClr val="000000"/>
                </a:solidFill>
                <a:latin typeface="Times New Roman"/>
                <a:ea typeface="Times New Roman"/>
                <a:cs typeface="Times New Roman"/>
                <a:sym typeface="Times New Roman"/>
              </a:rPr>
              <a:t> </a:t>
            </a:r>
            <a:r>
              <a:rPr lang="en-US" sz="2550" spc="-28">
                <a:solidFill>
                  <a:srgbClr val="000000"/>
                </a:solidFill>
                <a:latin typeface="Times New Roman"/>
                <a:ea typeface="Times New Roman"/>
                <a:cs typeface="Times New Roman"/>
                <a:sym typeface="Times New Roman"/>
              </a:rPr>
              <a:t>g</a:t>
            </a:r>
            <a:r>
              <a:rPr lang="en-US" sz="2550" spc="-28">
                <a:solidFill>
                  <a:srgbClr val="000000"/>
                </a:solidFill>
                <a:latin typeface="Times New Roman"/>
                <a:ea typeface="Times New Roman"/>
                <a:cs typeface="Times New Roman"/>
                <a:sym typeface="Times New Roman"/>
              </a:rPr>
              <a:t>r</a:t>
            </a:r>
            <a:r>
              <a:rPr lang="en-US" sz="2550" spc="-28">
                <a:solidFill>
                  <a:srgbClr val="000000"/>
                </a:solidFill>
                <a:latin typeface="Times New Roman"/>
                <a:ea typeface="Times New Roman"/>
                <a:cs typeface="Times New Roman"/>
                <a:sym typeface="Times New Roman"/>
              </a:rPr>
              <a:t>ant amount may vary.</a:t>
            </a:r>
          </a:p>
          <a:p>
            <a:pPr algn="just">
              <a:lnSpc>
                <a:spcPts val="2448"/>
              </a:lnSpc>
            </a:pPr>
          </a:p>
          <a:p>
            <a:pPr algn="just" marL="485451" indent="-242726" lvl="1">
              <a:lnSpc>
                <a:spcPts val="2754"/>
              </a:lnSpc>
              <a:buFont typeface="Arial"/>
              <a:buChar char="•"/>
            </a:pPr>
            <a:r>
              <a:rPr lang="en-US" sz="2550" spc="-28">
                <a:solidFill>
                  <a:srgbClr val="000000"/>
                </a:solidFill>
                <a:latin typeface="Times New Roman"/>
                <a:ea typeface="Times New Roman"/>
                <a:cs typeface="Times New Roman"/>
                <a:sym typeface="Times New Roman"/>
              </a:rPr>
              <a:t>Invit</a:t>
            </a:r>
            <a:r>
              <a:rPr lang="en-US" sz="2550" spc="-28">
                <a:solidFill>
                  <a:srgbClr val="000000"/>
                </a:solidFill>
                <a:latin typeface="Times New Roman"/>
                <a:ea typeface="Times New Roman"/>
                <a:cs typeface="Times New Roman"/>
                <a:sym typeface="Times New Roman"/>
              </a:rPr>
              <a:t>ation/acceptance letters from universities in Germany usually indicate a longer study period, such as six months. However, the actual study period may be shorter than the period stated in the letter.</a:t>
            </a:r>
          </a:p>
          <a:p>
            <a:pPr algn="just">
              <a:lnSpc>
                <a:spcPts val="2754"/>
              </a:lnSpc>
            </a:pPr>
          </a:p>
          <a:p>
            <a:pPr algn="just" marL="485451" indent="-242726" lvl="1">
              <a:lnSpc>
                <a:spcPts val="2754"/>
              </a:lnSpc>
              <a:buFont typeface="Arial"/>
              <a:buChar char="•"/>
            </a:pPr>
            <a:r>
              <a:rPr lang="en-US" sz="2550" spc="-28">
                <a:solidFill>
                  <a:srgbClr val="000000"/>
                </a:solidFill>
                <a:latin typeface="Times New Roman"/>
                <a:ea typeface="Times New Roman"/>
                <a:cs typeface="Times New Roman"/>
                <a:sym typeface="Times New Roman"/>
              </a:rPr>
              <a:t>Students who will go to Germany are advised to contact the coordinator at the host institution directly and obtain information about the exact duration of their study period and their return dates.</a:t>
            </a:r>
          </a:p>
          <a:p>
            <a:pPr algn="just">
              <a:lnSpc>
                <a:spcPts val="2754"/>
              </a:lnSpc>
            </a:pPr>
          </a:p>
          <a:p>
            <a:pPr algn="l" marL="485615" indent="-242808" lvl="1">
              <a:lnSpc>
                <a:spcPts val="2754"/>
              </a:lnSpc>
            </a:pPr>
          </a:p>
          <a:p>
            <a:pPr algn="l" marL="485615" indent="-242808" lvl="1">
              <a:lnSpc>
                <a:spcPts val="2754"/>
              </a:lnSpc>
            </a:pPr>
          </a:p>
        </p:txBody>
      </p:sp>
      <p:grpSp>
        <p:nvGrpSpPr>
          <p:cNvPr name="Group 7" id="7"/>
          <p:cNvGrpSpPr/>
          <p:nvPr/>
        </p:nvGrpSpPr>
        <p:grpSpPr>
          <a:xfrm rot="0">
            <a:off x="187134" y="-1129543"/>
            <a:ext cx="18288000" cy="2101094"/>
            <a:chOff x="0" y="0"/>
            <a:chExt cx="24384000" cy="2801458"/>
          </a:xfrm>
        </p:grpSpPr>
        <p:sp>
          <p:nvSpPr>
            <p:cNvPr name="Freeform 8" id="8"/>
            <p:cNvSpPr/>
            <p:nvPr/>
          </p:nvSpPr>
          <p:spPr>
            <a:xfrm flipH="false" flipV="false" rot="0">
              <a:off x="0" y="0"/>
              <a:ext cx="24384000" cy="2801457"/>
            </a:xfrm>
            <a:custGeom>
              <a:avLst/>
              <a:gdLst/>
              <a:ahLst/>
              <a:cxnLst/>
              <a:rect r="r" b="b" t="t" l="l"/>
              <a:pathLst>
                <a:path h="2801457" w="24384000">
                  <a:moveTo>
                    <a:pt x="0" y="0"/>
                  </a:moveTo>
                  <a:lnTo>
                    <a:pt x="24384000" y="0"/>
                  </a:lnTo>
                  <a:lnTo>
                    <a:pt x="24384000" y="2801457"/>
                  </a:lnTo>
                  <a:lnTo>
                    <a:pt x="0" y="2801457"/>
                  </a:lnTo>
                  <a:close/>
                </a:path>
              </a:pathLst>
            </a:custGeom>
            <a:blipFill>
              <a:blip r:embed="rId5">
                <a:alphaModFix amt="0"/>
              </a:blip>
              <a:stretch>
                <a:fillRect l="0" t="-123000" r="0" b="-116196"/>
              </a:stretch>
            </a:blipFill>
          </p:spPr>
        </p:sp>
        <p:sp>
          <p:nvSpPr>
            <p:cNvPr name="TextBox 9" id="9"/>
            <p:cNvSpPr txBox="true"/>
            <p:nvPr/>
          </p:nvSpPr>
          <p:spPr>
            <a:xfrm>
              <a:off x="0" y="57150"/>
              <a:ext cx="24384000" cy="2744308"/>
            </a:xfrm>
            <a:prstGeom prst="rect">
              <a:avLst/>
            </a:prstGeom>
          </p:spPr>
          <p:txBody>
            <a:bodyPr anchor="ctr" rtlCol="false" tIns="0" lIns="0" bIns="0" rIns="0"/>
            <a:lstStyle/>
            <a:p>
              <a:pPr algn="l">
                <a:lnSpc>
                  <a:spcPts val="4795"/>
                </a:lnSpc>
              </a:pPr>
            </a:p>
            <a:p>
              <a:pPr algn="l">
                <a:lnSpc>
                  <a:spcPts val="4795"/>
                </a:lnSpc>
              </a:pPr>
            </a:p>
            <a:p>
              <a:pPr algn="l">
                <a:lnSpc>
                  <a:spcPts val="4795"/>
                </a:lnSpc>
              </a:pPr>
              <a:r>
                <a:rPr lang="en-US" b="true" sz="4440" spc="-27">
                  <a:solidFill>
                    <a:srgbClr val="FF0000"/>
                  </a:solidFill>
                  <a:latin typeface="Arial Bold"/>
                  <a:ea typeface="Arial Bold"/>
                  <a:cs typeface="Arial Bold"/>
                  <a:sym typeface="Arial Bold"/>
                </a:rPr>
                <a:t>Grant</a:t>
              </a:r>
              <a:r>
                <a:rPr lang="en-US" b="true" sz="4440" spc="-27">
                  <a:solidFill>
                    <a:srgbClr val="FF0000"/>
                  </a:solidFill>
                  <a:latin typeface="Arial Bold"/>
                  <a:ea typeface="Arial Bold"/>
                  <a:cs typeface="Arial Bold"/>
                  <a:sym typeface="Arial Bold"/>
                </a:rPr>
                <a:t> Calculation and Payment</a:t>
              </a:r>
            </a:p>
          </p:txBody>
        </p:sp>
      </p:grpSp>
      <p:grpSp>
        <p:nvGrpSpPr>
          <p:cNvPr name="Group 10" id="10"/>
          <p:cNvGrpSpPr/>
          <p:nvPr/>
        </p:nvGrpSpPr>
        <p:grpSpPr>
          <a:xfrm rot="0">
            <a:off x="8552507" y="8711575"/>
            <a:ext cx="1353512" cy="1365247"/>
            <a:chOff x="0" y="0"/>
            <a:chExt cx="1804683" cy="1820329"/>
          </a:xfrm>
        </p:grpSpPr>
        <p:sp>
          <p:nvSpPr>
            <p:cNvPr name="Freeform 11" id="11"/>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6"/>
              <a:stretch>
                <a:fillRect l="-4859" t="0" r="-4860" b="-2"/>
              </a:stretch>
            </a:blipFill>
          </p:spPr>
        </p:sp>
      </p:grpSp>
    </p:spTree>
  </p:cSld>
  <p:clrMapOvr>
    <a:masterClrMapping/>
  </p:clrMapOvr>
  <p:transition spd="fast">
    <p:fade/>
  </p:transition>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626756" y="-1174571"/>
            <a:ext cx="16696411" cy="10004581"/>
          </a:xfrm>
          <a:prstGeom prst="rect">
            <a:avLst/>
          </a:prstGeom>
        </p:spPr>
        <p:txBody>
          <a:bodyPr anchor="t" rtlCol="false" tIns="0" lIns="0" bIns="0" rIns="0">
            <a:spAutoFit/>
          </a:bodyPr>
          <a:lstStyle/>
          <a:p>
            <a:pPr algn="l" marL="449530" indent="-224765" lvl="1">
              <a:lnSpc>
                <a:spcPts val="4471"/>
              </a:lnSpc>
              <a:buFont typeface="Arial"/>
              <a:buChar char="•"/>
            </a:pPr>
            <a:r>
              <a:rPr lang="en-US" sz="2483">
                <a:solidFill>
                  <a:srgbClr val="000000"/>
                </a:solidFill>
                <a:latin typeface="Times New Roman"/>
                <a:ea typeface="Times New Roman"/>
                <a:cs typeface="Times New Roman"/>
                <a:sym typeface="Times New Roman"/>
              </a:rPr>
              <a:t>Erasmus grants are provided by the National Agency through the university as non-repayable financial support.</a:t>
            </a:r>
          </a:p>
          <a:p>
            <a:pPr algn="l">
              <a:lnSpc>
                <a:spcPts val="4471"/>
              </a:lnSpc>
            </a:pPr>
          </a:p>
          <a:p>
            <a:pPr algn="l" marL="449530" indent="-224765" lvl="1">
              <a:lnSpc>
                <a:spcPts val="4471"/>
              </a:lnSpc>
              <a:buFont typeface="Arial"/>
              <a:buChar char="•"/>
            </a:pPr>
            <a:r>
              <a:rPr lang="en-US" sz="2483">
                <a:solidFill>
                  <a:srgbClr val="000000"/>
                </a:solidFill>
                <a:latin typeface="Times New Roman"/>
                <a:ea typeface="Times New Roman"/>
                <a:cs typeface="Times New Roman"/>
                <a:sym typeface="Times New Roman"/>
              </a:rPr>
              <a:t>Grants are not intended to cover all expenses abroad. They are only </a:t>
            </a:r>
            <a:r>
              <a:rPr lang="en-US" sz="2483" u="none">
                <a:solidFill>
                  <a:srgbClr val="000000"/>
                </a:solidFill>
                <a:latin typeface="Times New Roman"/>
                <a:ea typeface="Times New Roman"/>
                <a:cs typeface="Times New Roman"/>
                <a:sym typeface="Times New Roman"/>
              </a:rPr>
              <a:t>a </a:t>
            </a:r>
            <a:r>
              <a:rPr lang="en-US" sz="2483">
                <a:solidFill>
                  <a:srgbClr val="000000"/>
                </a:solidFill>
                <a:latin typeface="Times New Roman"/>
                <a:ea typeface="Times New Roman"/>
                <a:cs typeface="Times New Roman"/>
                <a:sym typeface="Times New Roman"/>
              </a:rPr>
              <a:t>for</a:t>
            </a:r>
            <a:r>
              <a:rPr lang="en-US" sz="2483" u="none">
                <a:solidFill>
                  <a:srgbClr val="000000"/>
                </a:solidFill>
                <a:latin typeface="Times New Roman"/>
                <a:ea typeface="Times New Roman"/>
                <a:cs typeface="Times New Roman"/>
                <a:sym typeface="Times New Roman"/>
              </a:rPr>
              <a:t>m</a:t>
            </a:r>
            <a:r>
              <a:rPr lang="en-US" sz="2483">
                <a:solidFill>
                  <a:srgbClr val="000000"/>
                </a:solidFill>
                <a:latin typeface="Times New Roman"/>
                <a:ea typeface="Times New Roman"/>
                <a:cs typeface="Times New Roman"/>
                <a:sym typeface="Times New Roman"/>
              </a:rPr>
              <a:t> of</a:t>
            </a:r>
            <a:r>
              <a:rPr lang="en-US" sz="2483" u="none">
                <a:solidFill>
                  <a:srgbClr val="000000"/>
                </a:solidFill>
                <a:latin typeface="Times New Roman"/>
                <a:ea typeface="Times New Roman"/>
                <a:cs typeface="Times New Roman"/>
                <a:sym typeface="Times New Roman"/>
              </a:rPr>
              <a:t> </a:t>
            </a:r>
            <a:r>
              <a:rPr lang="en-US" sz="2483">
                <a:solidFill>
                  <a:srgbClr val="000000"/>
                </a:solidFill>
                <a:latin typeface="Times New Roman"/>
                <a:ea typeface="Times New Roman"/>
                <a:cs typeface="Times New Roman"/>
                <a:sym typeface="Times New Roman"/>
              </a:rPr>
              <a:t>f</a:t>
            </a:r>
            <a:r>
              <a:rPr lang="en-US" sz="2483" u="none">
                <a:solidFill>
                  <a:srgbClr val="000000"/>
                </a:solidFill>
                <a:latin typeface="Times New Roman"/>
                <a:ea typeface="Times New Roman"/>
                <a:cs typeface="Times New Roman"/>
                <a:sym typeface="Times New Roman"/>
              </a:rPr>
              <a:t>i</a:t>
            </a:r>
            <a:r>
              <a:rPr lang="en-US" sz="2483">
                <a:solidFill>
                  <a:srgbClr val="000000"/>
                </a:solidFill>
                <a:latin typeface="Times New Roman"/>
                <a:ea typeface="Times New Roman"/>
                <a:cs typeface="Times New Roman"/>
                <a:sym typeface="Times New Roman"/>
              </a:rPr>
              <a:t>nancial</a:t>
            </a:r>
            <a:r>
              <a:rPr lang="en-US" sz="2483" u="none">
                <a:solidFill>
                  <a:srgbClr val="000000"/>
                </a:solidFill>
                <a:latin typeface="Times New Roman"/>
                <a:ea typeface="Times New Roman"/>
                <a:cs typeface="Times New Roman"/>
                <a:sym typeface="Times New Roman"/>
              </a:rPr>
              <a:t> s</a:t>
            </a:r>
            <a:r>
              <a:rPr lang="en-US" sz="2483">
                <a:solidFill>
                  <a:srgbClr val="000000"/>
                </a:solidFill>
                <a:latin typeface="Times New Roman"/>
                <a:ea typeface="Times New Roman"/>
                <a:cs typeface="Times New Roman"/>
                <a:sym typeface="Times New Roman"/>
              </a:rPr>
              <a:t>uppo</a:t>
            </a:r>
            <a:r>
              <a:rPr lang="en-US" sz="2483" u="none">
                <a:solidFill>
                  <a:srgbClr val="000000"/>
                </a:solidFill>
                <a:latin typeface="Times New Roman"/>
                <a:ea typeface="Times New Roman"/>
                <a:cs typeface="Times New Roman"/>
                <a:sym typeface="Times New Roman"/>
              </a:rPr>
              <a:t>r</a:t>
            </a:r>
            <a:r>
              <a:rPr lang="en-US" sz="2483">
                <a:solidFill>
                  <a:srgbClr val="000000"/>
                </a:solidFill>
                <a:latin typeface="Times New Roman"/>
                <a:ea typeface="Times New Roman"/>
                <a:cs typeface="Times New Roman"/>
                <a:sym typeface="Times New Roman"/>
              </a:rPr>
              <a:t>t.</a:t>
            </a:r>
          </a:p>
          <a:p>
            <a:pPr algn="l">
              <a:lnSpc>
                <a:spcPts val="4471"/>
              </a:lnSpc>
            </a:pPr>
          </a:p>
          <a:p>
            <a:pPr algn="l" marL="449530" indent="-224765" lvl="1">
              <a:lnSpc>
                <a:spcPts val="4471"/>
              </a:lnSpc>
              <a:buFont typeface="Arial"/>
              <a:buChar char="•"/>
            </a:pPr>
            <a:r>
              <a:rPr lang="en-US" sz="2483">
                <a:solidFill>
                  <a:srgbClr val="000000"/>
                </a:solidFill>
                <a:latin typeface="Times New Roman"/>
                <a:ea typeface="Times New Roman"/>
                <a:cs typeface="Times New Roman"/>
                <a:sym typeface="Times New Roman"/>
              </a:rPr>
              <a:t>No additional payment will be made to you for your expenses, such as insurance fees, accommodation, and similar costs, apart from the grant you will receive.</a:t>
            </a:r>
          </a:p>
          <a:p>
            <a:pPr algn="l">
              <a:lnSpc>
                <a:spcPts val="4471"/>
              </a:lnSpc>
            </a:pPr>
          </a:p>
          <a:p>
            <a:pPr algn="l" marL="449530" indent="-224765" lvl="1">
              <a:lnSpc>
                <a:spcPts val="4471"/>
              </a:lnSpc>
              <a:buFont typeface="Arial"/>
              <a:buChar char="•"/>
            </a:pPr>
            <a:r>
              <a:rPr lang="en-US" sz="2483">
                <a:solidFill>
                  <a:srgbClr val="000000"/>
                </a:solidFill>
                <a:latin typeface="Times New Roman"/>
                <a:ea typeface="Times New Roman"/>
                <a:cs typeface="Times New Roman"/>
                <a:sym typeface="Times New Roman"/>
              </a:rPr>
              <a:t>In the first stage, 70% of the grant is paid. Payments are made within 20 working days at the latest after the departure file is completed and the Erasmus Grant Agreement is signed.</a:t>
            </a:r>
          </a:p>
          <a:p>
            <a:pPr algn="l">
              <a:lnSpc>
                <a:spcPts val="4471"/>
              </a:lnSpc>
            </a:pPr>
          </a:p>
          <a:p>
            <a:pPr algn="l" marL="536281" indent="-268141" lvl="1">
              <a:lnSpc>
                <a:spcPts val="4471"/>
              </a:lnSpc>
              <a:buFont typeface="Arial"/>
              <a:buChar char="•"/>
            </a:pPr>
            <a:r>
              <a:rPr lang="en-US" sz="2483">
                <a:solidFill>
                  <a:srgbClr val="000000"/>
                </a:solidFill>
                <a:latin typeface="Times New Roman"/>
                <a:ea typeface="Times New Roman"/>
                <a:cs typeface="Times New Roman"/>
                <a:sym typeface="Times New Roman"/>
              </a:rPr>
              <a:t>The remaining 3</a:t>
            </a:r>
            <a:r>
              <a:rPr lang="en-US" sz="2483">
                <a:solidFill>
                  <a:srgbClr val="000000"/>
                </a:solidFill>
                <a:latin typeface="Times New Roman"/>
                <a:ea typeface="Times New Roman"/>
                <a:cs typeface="Times New Roman"/>
                <a:sym typeface="Times New Roman"/>
              </a:rPr>
              <a:t>0</a:t>
            </a:r>
            <a:r>
              <a:rPr lang="en-US" sz="2483">
                <a:solidFill>
                  <a:srgbClr val="000000"/>
                </a:solidFill>
                <a:latin typeface="Times New Roman"/>
                <a:ea typeface="Times New Roman"/>
                <a:cs typeface="Times New Roman"/>
                <a:sym typeface="Times New Roman"/>
              </a:rPr>
              <a:t>% is paid after the mobility period is completed,with all documents are submitted to the Coordination Office, and after  the grant is recalculated based on the actual mobility date and the entry-exit stamps in the passport.</a:t>
            </a:r>
          </a:p>
          <a:p>
            <a:pPr algn="l" marL="536281" indent="-268141" lvl="1">
              <a:lnSpc>
                <a:spcPts val="4471"/>
              </a:lnSpc>
              <a:buFont typeface="Arial"/>
              <a:buChar char="•"/>
            </a:pPr>
            <a:r>
              <a:rPr lang="en-US" sz="2483">
                <a:solidFill>
                  <a:srgbClr val="000000"/>
                </a:solidFill>
                <a:latin typeface="Times New Roman"/>
                <a:ea typeface="Times New Roman"/>
                <a:cs typeface="Times New Roman"/>
                <a:sym typeface="Times New Roman"/>
              </a:rPr>
              <a:t>The remaining 30% will not be paid to students who fail to achieve at least 2/3 academic success.</a:t>
            </a:r>
          </a:p>
          <a:p>
            <a:pPr algn="l">
              <a:lnSpc>
                <a:spcPts val="4471"/>
              </a:lnSpc>
            </a:pPr>
          </a:p>
          <a:p>
            <a:pPr algn="l" marL="449530" indent="-224765" lvl="1">
              <a:lnSpc>
                <a:spcPts val="4471"/>
              </a:lnSpc>
              <a:buFont typeface="Arial"/>
              <a:buChar char="•"/>
            </a:pPr>
            <a:r>
              <a:rPr lang="en-US" sz="2483">
                <a:solidFill>
                  <a:srgbClr val="000000"/>
                </a:solidFill>
                <a:latin typeface="Times New Roman"/>
                <a:ea typeface="Times New Roman"/>
                <a:cs typeface="Times New Roman"/>
                <a:sym typeface="Times New Roman"/>
              </a:rPr>
              <a:t>In c</a:t>
            </a:r>
            <a:r>
              <a:rPr lang="en-US" sz="2483">
                <a:solidFill>
                  <a:srgbClr val="000000"/>
                </a:solidFill>
                <a:latin typeface="Times New Roman"/>
                <a:ea typeface="Times New Roman"/>
                <a:cs typeface="Times New Roman"/>
                <a:sym typeface="Times New Roman"/>
              </a:rPr>
              <a:t>ases of failure due to the non-attendance in courses and exams, and consequently being unable to obtain a transcript from the host institution upon return, you may be required to repay the full amount of the grant paid to you.</a:t>
            </a:r>
          </a:p>
          <a:p>
            <a:pPr algn="l" marL="449530" indent="-224765" lvl="1">
              <a:lnSpc>
                <a:spcPts val="4471"/>
              </a:lnSpc>
            </a:pPr>
          </a:p>
          <a:p>
            <a:pPr algn="l" marL="449530" indent="-224765" lvl="1">
              <a:lnSpc>
                <a:spcPts val="2682"/>
              </a:lnSpc>
            </a:pPr>
          </a:p>
        </p:txBody>
      </p:sp>
      <p:grpSp>
        <p:nvGrpSpPr>
          <p:cNvPr name="Group 4" id="4"/>
          <p:cNvGrpSpPr/>
          <p:nvPr/>
        </p:nvGrpSpPr>
        <p:grpSpPr>
          <a:xfrm rot="0">
            <a:off x="8552507" y="8711575"/>
            <a:ext cx="1353512" cy="1365247"/>
            <a:chOff x="0" y="0"/>
            <a:chExt cx="1804683" cy="1820329"/>
          </a:xfrm>
        </p:grpSpPr>
        <p:sp>
          <p:nvSpPr>
            <p:cNvPr name="Freeform 5" id="5"/>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3"/>
              <a:stretch>
                <a:fillRect l="-4859" t="0" r="-4860" b="-2"/>
              </a:stretch>
            </a:blipFill>
          </p:spPr>
        </p:sp>
      </p:grpSp>
    </p:spTree>
  </p:cSld>
  <p:clrMapOvr>
    <a:masterClrMapping/>
  </p:clrMapOvr>
  <p:transition spd="fast">
    <p:fade/>
  </p:transition>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1257300" y="2262169"/>
            <a:ext cx="12077114"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257300" y="547688"/>
            <a:ext cx="10757316" cy="1714482"/>
            <a:chOff x="0" y="0"/>
            <a:chExt cx="16634181" cy="2651126"/>
          </a:xfrm>
        </p:grpSpPr>
        <p:sp>
          <p:nvSpPr>
            <p:cNvPr name="Freeform 7" id="7"/>
            <p:cNvSpPr/>
            <p:nvPr/>
          </p:nvSpPr>
          <p:spPr>
            <a:xfrm flipH="false" flipV="false" rot="0">
              <a:off x="0" y="0"/>
              <a:ext cx="16634178" cy="2651127"/>
            </a:xfrm>
            <a:custGeom>
              <a:avLst/>
              <a:gdLst/>
              <a:ahLst/>
              <a:cxnLst/>
              <a:rect r="r" b="b" t="t" l="l"/>
              <a:pathLst>
                <a:path h="2651127" w="16634178">
                  <a:moveTo>
                    <a:pt x="0" y="0"/>
                  </a:moveTo>
                  <a:lnTo>
                    <a:pt x="16634178" y="0"/>
                  </a:lnTo>
                  <a:lnTo>
                    <a:pt x="16634178" y="2651127"/>
                  </a:lnTo>
                  <a:lnTo>
                    <a:pt x="0" y="2651127"/>
                  </a:lnTo>
                  <a:close/>
                </a:path>
              </a:pathLst>
            </a:custGeom>
            <a:blipFill>
              <a:blip r:embed="rId4">
                <a:alphaModFix amt="0"/>
              </a:blip>
              <a:stretch>
                <a:fillRect l="0" t="-72256" r="0" b="-72256"/>
              </a:stretch>
            </a:blipFill>
          </p:spPr>
        </p:sp>
        <p:sp>
          <p:nvSpPr>
            <p:cNvPr name="TextBox 8" id="8"/>
            <p:cNvSpPr txBox="true"/>
            <p:nvPr/>
          </p:nvSpPr>
          <p:spPr>
            <a:xfrm>
              <a:off x="0" y="38100"/>
              <a:ext cx="16634181" cy="2613026"/>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Additional Grant Support</a:t>
              </a:r>
            </a:p>
          </p:txBody>
        </p:sp>
      </p:grpSp>
      <p:sp>
        <p:nvSpPr>
          <p:cNvPr name="TextBox 9" id="9"/>
          <p:cNvSpPr txBox="true"/>
          <p:nvPr/>
        </p:nvSpPr>
        <p:spPr>
          <a:xfrm rot="0">
            <a:off x="0" y="2530470"/>
            <a:ext cx="18288000" cy="5837269"/>
          </a:xfrm>
          <a:prstGeom prst="rect">
            <a:avLst/>
          </a:prstGeom>
        </p:spPr>
        <p:txBody>
          <a:bodyPr anchor="t" rtlCol="false" tIns="0" lIns="0" bIns="0" rIns="0">
            <a:spAutoFit/>
          </a:bodyPr>
          <a:lstStyle/>
          <a:p>
            <a:pPr algn="l">
              <a:lnSpc>
                <a:spcPts val="2923"/>
              </a:lnSpc>
            </a:pPr>
            <a:r>
              <a:rPr lang="en-US" sz="2706">
                <a:solidFill>
                  <a:srgbClr val="000000"/>
                </a:solidFill>
                <a:latin typeface="Arial"/>
                <a:ea typeface="Arial"/>
                <a:cs typeface="Arial"/>
                <a:sym typeface="Arial"/>
              </a:rPr>
              <a:t>Additional Grant Support may be provided to participants with fewer opportunities who meet the required criteria and are entitled to participate in Erasmus+ mobility. This support is provided in addition to the regular Erasmus+ grant.</a:t>
            </a:r>
          </a:p>
          <a:p>
            <a:pPr algn="l">
              <a:lnSpc>
                <a:spcPts val="2923"/>
              </a:lnSpc>
            </a:pPr>
            <a:r>
              <a:rPr lang="en-US" sz="2706">
                <a:solidFill>
                  <a:srgbClr val="000000"/>
                </a:solidFill>
                <a:latin typeface="Arial"/>
                <a:ea typeface="Arial"/>
                <a:cs typeface="Arial"/>
                <a:sym typeface="Arial"/>
              </a:rPr>
              <a:t>For this support, participants with fewer opportunities are defined as individuals with limited economic and social opportunities who fall under one of the following categories.</a:t>
            </a:r>
          </a:p>
          <a:p>
            <a:pPr algn="l">
              <a:lnSpc>
                <a:spcPts val="2923"/>
              </a:lnSpc>
            </a:pPr>
          </a:p>
          <a:p>
            <a:pPr algn="l">
              <a:lnSpc>
                <a:spcPts val="2923"/>
              </a:lnSpc>
            </a:pPr>
          </a:p>
          <a:p>
            <a:pPr algn="l">
              <a:lnSpc>
                <a:spcPts val="2923"/>
              </a:lnSpc>
            </a:pPr>
            <a:r>
              <a:rPr lang="en-US" sz="2706">
                <a:solidFill>
                  <a:srgbClr val="000000"/>
                </a:solidFill>
                <a:latin typeface="Arial"/>
                <a:ea typeface="Arial"/>
                <a:cs typeface="Arial"/>
                <a:sym typeface="Arial"/>
              </a:rPr>
              <a:t>     1.Students who are currently or were previously under state protection, care or accommodation support by the Ministry of Family and Social Services (Law no 2828).</a:t>
            </a:r>
          </a:p>
          <a:p>
            <a:pPr algn="l">
              <a:lnSpc>
                <a:spcPts val="2923"/>
              </a:lnSpc>
            </a:pPr>
            <a:r>
              <a:rPr lang="en-US" sz="2706">
                <a:solidFill>
                  <a:srgbClr val="000000"/>
                </a:solidFill>
                <a:latin typeface="Arial"/>
                <a:ea typeface="Arial"/>
                <a:cs typeface="Arial"/>
                <a:sym typeface="Arial"/>
              </a:rPr>
              <a:t>Students who are currently or were previously covered by a child protection decision.(Law no 5395)</a:t>
            </a:r>
          </a:p>
          <a:p>
            <a:pPr algn="l">
              <a:lnSpc>
                <a:spcPts val="2923"/>
              </a:lnSpc>
            </a:pPr>
          </a:p>
          <a:p>
            <a:pPr algn="l">
              <a:lnSpc>
                <a:spcPts val="2923"/>
              </a:lnSpc>
            </a:pPr>
            <a:r>
              <a:rPr lang="en-US" sz="2706">
                <a:solidFill>
                  <a:srgbClr val="000000"/>
                </a:solidFill>
                <a:latin typeface="Arial"/>
                <a:ea typeface="Arial"/>
                <a:cs typeface="Arial"/>
                <a:sym typeface="Arial"/>
              </a:rPr>
              <a:t>     2.Those receiving an orphan’s pension or survivor’s pension.</a:t>
            </a:r>
          </a:p>
          <a:p>
            <a:pPr algn="l">
              <a:lnSpc>
                <a:spcPts val="2923"/>
              </a:lnSpc>
            </a:pPr>
          </a:p>
          <a:p>
            <a:pPr algn="l">
              <a:lnSpc>
                <a:spcPts val="2923"/>
              </a:lnSpc>
            </a:pPr>
          </a:p>
          <a:p>
            <a:pPr algn="l">
              <a:lnSpc>
                <a:spcPts val="2923"/>
              </a:lnSpc>
            </a:pPr>
          </a:p>
          <a:p>
            <a:pPr algn="l">
              <a:lnSpc>
                <a:spcPts val="2923"/>
              </a:lnSpc>
            </a:pPr>
          </a:p>
          <a:p>
            <a:pPr algn="l">
              <a:lnSpc>
                <a:spcPts val="2923"/>
              </a:lnSpc>
            </a:pP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1257300" y="2288400"/>
            <a:ext cx="12342288"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257300" y="547688"/>
            <a:ext cx="10921895" cy="1740712"/>
            <a:chOff x="0" y="0"/>
            <a:chExt cx="16634181" cy="2651126"/>
          </a:xfrm>
        </p:grpSpPr>
        <p:sp>
          <p:nvSpPr>
            <p:cNvPr name="Freeform 7" id="7"/>
            <p:cNvSpPr/>
            <p:nvPr/>
          </p:nvSpPr>
          <p:spPr>
            <a:xfrm flipH="false" flipV="false" rot="0">
              <a:off x="0" y="0"/>
              <a:ext cx="16634178" cy="2651127"/>
            </a:xfrm>
            <a:custGeom>
              <a:avLst/>
              <a:gdLst/>
              <a:ahLst/>
              <a:cxnLst/>
              <a:rect r="r" b="b" t="t" l="l"/>
              <a:pathLst>
                <a:path h="2651127" w="16634178">
                  <a:moveTo>
                    <a:pt x="0" y="0"/>
                  </a:moveTo>
                  <a:lnTo>
                    <a:pt x="16634178" y="0"/>
                  </a:lnTo>
                  <a:lnTo>
                    <a:pt x="16634178" y="2651127"/>
                  </a:lnTo>
                  <a:lnTo>
                    <a:pt x="0" y="2651127"/>
                  </a:lnTo>
                  <a:close/>
                </a:path>
              </a:pathLst>
            </a:custGeom>
            <a:blipFill>
              <a:blip r:embed="rId4">
                <a:alphaModFix amt="0"/>
              </a:blip>
              <a:stretch>
                <a:fillRect l="0" t="-72256" r="0" b="-72256"/>
              </a:stretch>
            </a:blipFill>
          </p:spPr>
        </p:sp>
        <p:sp>
          <p:nvSpPr>
            <p:cNvPr name="TextBox 8" id="8"/>
            <p:cNvSpPr txBox="true"/>
            <p:nvPr/>
          </p:nvSpPr>
          <p:spPr>
            <a:xfrm>
              <a:off x="0" y="38100"/>
              <a:ext cx="16634181" cy="2613026"/>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Additional Grant Support</a:t>
              </a:r>
            </a:p>
          </p:txBody>
        </p:sp>
      </p:grpSp>
      <p:sp>
        <p:nvSpPr>
          <p:cNvPr name="TextBox 9" id="9"/>
          <p:cNvSpPr txBox="true"/>
          <p:nvPr/>
        </p:nvSpPr>
        <p:spPr>
          <a:xfrm rot="0">
            <a:off x="0" y="2906162"/>
            <a:ext cx="18288000" cy="4382298"/>
          </a:xfrm>
          <a:prstGeom prst="rect">
            <a:avLst/>
          </a:prstGeom>
        </p:spPr>
        <p:txBody>
          <a:bodyPr anchor="t" rtlCol="false" tIns="0" lIns="0" bIns="0" rIns="0">
            <a:spAutoFit/>
          </a:bodyPr>
          <a:lstStyle/>
          <a:p>
            <a:pPr algn="l" marL="570103" indent="-285051" lvl="1">
              <a:lnSpc>
                <a:spcPts val="2281"/>
              </a:lnSpc>
              <a:buAutoNum type="arabicPeriod" startAt="1"/>
            </a:pPr>
            <a:r>
              <a:rPr lang="en-US" sz="2640">
                <a:solidFill>
                  <a:srgbClr val="000000"/>
                </a:solidFill>
                <a:latin typeface="Arial"/>
                <a:ea typeface="Arial"/>
                <a:cs typeface="Arial"/>
                <a:sym typeface="Arial"/>
              </a:rPr>
              <a:t>Spouses and</a:t>
            </a:r>
            <a:r>
              <a:rPr lang="en-US" sz="2640">
                <a:solidFill>
                  <a:srgbClr val="000000"/>
                </a:solidFill>
                <a:latin typeface="Arial"/>
                <a:ea typeface="Arial"/>
                <a:cs typeface="Arial"/>
                <a:sym typeface="Arial"/>
              </a:rPr>
              <a:t> children of martyrs/veterans, and veterans themselves</a:t>
            </a:r>
          </a:p>
          <a:p>
            <a:pPr algn="just">
              <a:lnSpc>
                <a:spcPts val="2281"/>
              </a:lnSpc>
            </a:pPr>
          </a:p>
          <a:p>
            <a:pPr algn="just">
              <a:lnSpc>
                <a:spcPts val="2281"/>
              </a:lnSpc>
            </a:pPr>
            <a:r>
              <a:rPr lang="en-US" sz="2640">
                <a:solidFill>
                  <a:srgbClr val="000000"/>
                </a:solidFill>
                <a:latin typeface="Arial"/>
                <a:ea typeface="Arial"/>
                <a:cs typeface="Arial"/>
                <a:sym typeface="Arial"/>
              </a:rPr>
              <a:t>In addition to combat veterans and their spouses and children, and the spouses and children of war martyrs;</a:t>
            </a:r>
          </a:p>
          <a:p>
            <a:pPr algn="just">
              <a:lnSpc>
                <a:spcPts val="2281"/>
              </a:lnSpc>
            </a:pPr>
            <a:r>
              <a:rPr lang="en-US" sz="2640">
                <a:solidFill>
                  <a:srgbClr val="000000"/>
                </a:solidFill>
                <a:latin typeface="Arial"/>
                <a:ea typeface="Arial"/>
                <a:cs typeface="Arial"/>
                <a:sym typeface="Arial"/>
              </a:rPr>
              <a:t>Spouses and children of those who,“were injured, became disabled, died or were killed as a result of being exposed to terrorist acts while performing their duties at home or abroad as public officials, or due to the performance of these duties even if their official titles had ended.”</a:t>
            </a:r>
          </a:p>
          <a:p>
            <a:pPr algn="just">
              <a:lnSpc>
                <a:spcPts val="2281"/>
              </a:lnSpc>
            </a:pPr>
          </a:p>
          <a:p>
            <a:pPr algn="just">
              <a:lnSpc>
                <a:spcPts val="2281"/>
              </a:lnSpc>
            </a:pPr>
          </a:p>
          <a:p>
            <a:pPr algn="just">
              <a:lnSpc>
                <a:spcPts val="2281"/>
              </a:lnSpc>
            </a:pPr>
          </a:p>
          <a:p>
            <a:pPr algn="just" marL="477880" indent="-238940" lvl="1">
              <a:lnSpc>
                <a:spcPts val="2281"/>
              </a:lnSpc>
              <a:buFont typeface="Arial"/>
              <a:buChar char="•"/>
            </a:pPr>
            <a:r>
              <a:rPr lang="en-US" sz="2640" i="true">
                <a:solidFill>
                  <a:srgbClr val="000000"/>
                </a:solidFill>
                <a:latin typeface="Arial Italics"/>
                <a:ea typeface="Arial Italics"/>
                <a:cs typeface="Arial Italics"/>
                <a:sym typeface="Arial Italics"/>
              </a:rPr>
              <a:t>spouses and children of those who lost their lives due to the coup attempt and terrorist act carried out on 15 July 2016,  civilians who became disabled due to these acts, together with their spouses and children.</a:t>
            </a:r>
          </a:p>
          <a:p>
            <a:pPr algn="just">
              <a:lnSpc>
                <a:spcPts val="2281"/>
              </a:lnSpc>
            </a:pPr>
          </a:p>
          <a:p>
            <a:pPr algn="just" marL="477880" indent="-238940" lvl="1">
              <a:lnSpc>
                <a:spcPts val="2281"/>
              </a:lnSpc>
              <a:buFont typeface="Arial"/>
              <a:buChar char="•"/>
            </a:pPr>
            <a:r>
              <a:rPr lang="en-US" sz="2640" i="true">
                <a:solidFill>
                  <a:srgbClr val="000000"/>
                </a:solidFill>
                <a:latin typeface="Arial Italics"/>
                <a:ea typeface="Arial Italics"/>
                <a:cs typeface="Arial Italics"/>
                <a:sym typeface="Arial Italics"/>
              </a:rPr>
              <a:t>P</a:t>
            </a:r>
            <a:r>
              <a:rPr lang="en-US" sz="2640" i="true">
                <a:solidFill>
                  <a:srgbClr val="000000"/>
                </a:solidFill>
                <a:latin typeface="Arial Italics"/>
                <a:ea typeface="Arial Italics"/>
                <a:cs typeface="Arial Italics"/>
                <a:sym typeface="Arial Italics"/>
              </a:rPr>
              <a:t>ersons who have suffered material loss due to terrorist acts or activities carried out within the scope of the fight against terrorism, as well as their spouses and children, are prioritized if they apply for Erasmus+ student mobility(Law no 5233)</a:t>
            </a:r>
          </a:p>
          <a:p>
            <a:pPr algn="just">
              <a:lnSpc>
                <a:spcPts val="2281"/>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5018068" y="-24017"/>
            <a:ext cx="2241232" cy="2241232"/>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553460" y="1803690"/>
            <a:ext cx="12590690"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410142" y="102427"/>
            <a:ext cx="12523482" cy="1988345"/>
            <a:chOff x="0" y="0"/>
            <a:chExt cx="16697977" cy="2651126"/>
          </a:xfrm>
        </p:grpSpPr>
        <p:sp>
          <p:nvSpPr>
            <p:cNvPr name="Freeform 7" id="7"/>
            <p:cNvSpPr/>
            <p:nvPr/>
          </p:nvSpPr>
          <p:spPr>
            <a:xfrm flipH="false" flipV="false" rot="0">
              <a:off x="0" y="0"/>
              <a:ext cx="16697975" cy="2651127"/>
            </a:xfrm>
            <a:custGeom>
              <a:avLst/>
              <a:gdLst/>
              <a:ahLst/>
              <a:cxnLst/>
              <a:rect r="r" b="b" t="t" l="l"/>
              <a:pathLst>
                <a:path h="2651127" w="16697975">
                  <a:moveTo>
                    <a:pt x="0" y="0"/>
                  </a:moveTo>
                  <a:lnTo>
                    <a:pt x="16697975" y="0"/>
                  </a:lnTo>
                  <a:lnTo>
                    <a:pt x="16697975" y="2651127"/>
                  </a:lnTo>
                  <a:lnTo>
                    <a:pt x="0" y="2651127"/>
                  </a:lnTo>
                  <a:close/>
                </a:path>
              </a:pathLst>
            </a:custGeom>
            <a:blipFill>
              <a:blip r:embed="rId4">
                <a:alphaModFix amt="0"/>
              </a:blip>
              <a:stretch>
                <a:fillRect l="0" t="-72256" r="382" b="-72256"/>
              </a:stretch>
            </a:blipFill>
          </p:spPr>
        </p:sp>
        <p:sp>
          <p:nvSpPr>
            <p:cNvPr name="TextBox 8" id="8"/>
            <p:cNvSpPr txBox="true"/>
            <p:nvPr/>
          </p:nvSpPr>
          <p:spPr>
            <a:xfrm>
              <a:off x="0" y="38100"/>
              <a:ext cx="16697977" cy="2613026"/>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Important</a:t>
              </a:r>
              <a:r>
                <a:rPr lang="en-US" sz="6600" b="true">
                  <a:solidFill>
                    <a:srgbClr val="FF0000"/>
                  </a:solidFill>
                  <a:latin typeface="Arial Bold"/>
                  <a:ea typeface="Arial Bold"/>
                  <a:cs typeface="Arial Bold"/>
                  <a:sym typeface="Arial Bold"/>
                </a:rPr>
                <a:t> Announcement</a:t>
              </a:r>
            </a:p>
          </p:txBody>
        </p:sp>
      </p:grpSp>
      <p:sp>
        <p:nvSpPr>
          <p:cNvPr name="TextBox 9" id="9"/>
          <p:cNvSpPr txBox="true"/>
          <p:nvPr/>
        </p:nvSpPr>
        <p:spPr>
          <a:xfrm rot="0">
            <a:off x="553460" y="2324609"/>
            <a:ext cx="16456812" cy="6607397"/>
          </a:xfrm>
          <a:prstGeom prst="rect">
            <a:avLst/>
          </a:prstGeom>
        </p:spPr>
        <p:txBody>
          <a:bodyPr anchor="t" rtlCol="false" tIns="0" lIns="0" bIns="0" rIns="0">
            <a:spAutoFit/>
          </a:bodyPr>
          <a:lstStyle/>
          <a:p>
            <a:pPr algn="l">
              <a:lnSpc>
                <a:spcPts val="3270"/>
              </a:lnSpc>
            </a:pPr>
            <a:r>
              <a:rPr lang="en-US" sz="2725">
                <a:solidFill>
                  <a:srgbClr val="233244"/>
                </a:solidFill>
                <a:latin typeface="Arial"/>
                <a:ea typeface="Arial"/>
                <a:cs typeface="Arial"/>
                <a:sym typeface="Arial"/>
              </a:rPr>
              <a:t>All </a:t>
            </a:r>
            <a:r>
              <a:rPr lang="en-US" sz="2725">
                <a:solidFill>
                  <a:srgbClr val="233244"/>
                </a:solidFill>
                <a:latin typeface="Arial"/>
                <a:ea typeface="Arial"/>
                <a:cs typeface="Arial"/>
                <a:sym typeface="Arial"/>
              </a:rPr>
              <a:t>students placed at a partner university according to the Erasmus study mobility placement list are considered “candidate students.” Students will be able to benefit from the programme depending on the host university’s acceptance of their nomination and issuance of an acceptance letter, the suitability of the course programme and course contents during the course matching process, their ability to provide the documents required by the host institution and obtain a visa, and the decisions taken by the host institution or the authorities of the relevant country. As stated in the announcement of the placement results, our institution is not responsible for any problems or grievances that may arise from the above-mentioned situations.</a:t>
            </a:r>
          </a:p>
          <a:p>
            <a:pPr algn="l">
              <a:lnSpc>
                <a:spcPts val="3270"/>
              </a:lnSpc>
            </a:pPr>
          </a:p>
          <a:p>
            <a:pPr algn="l">
              <a:lnSpc>
                <a:spcPts val="3270"/>
              </a:lnSpc>
            </a:pPr>
            <a:r>
              <a:rPr lang="en-US" sz="2725">
                <a:solidFill>
                  <a:srgbClr val="233244"/>
                </a:solidFill>
                <a:latin typeface="Arial"/>
                <a:ea typeface="Arial"/>
                <a:cs typeface="Arial"/>
                <a:sym typeface="Arial"/>
              </a:rPr>
              <a:t>Students may also check the nomination deadlines set by the host institutions for the upcoming Fall and Spring semesters and decide which semester they prefer.</a:t>
            </a:r>
          </a:p>
          <a:p>
            <a:pPr algn="l">
              <a:lnSpc>
                <a:spcPts val="3270"/>
              </a:lnSpc>
            </a:pPr>
          </a:p>
          <a:p>
            <a:pPr algn="l">
              <a:lnSpc>
                <a:spcPts val="3270"/>
              </a:lnSpc>
            </a:pPr>
            <a:r>
              <a:rPr lang="en-US" sz="2725">
                <a:solidFill>
                  <a:srgbClr val="233244"/>
                </a:solidFill>
                <a:latin typeface="Arial"/>
                <a:ea typeface="Arial"/>
                <a:cs typeface="Arial"/>
                <a:sym typeface="Arial"/>
              </a:rPr>
              <a:t>Nomination is the official notification sent to the host institution regarding your Erasmus study mobility.</a:t>
            </a:r>
          </a:p>
          <a:p>
            <a:pPr algn="l">
              <a:lnSpc>
                <a:spcPts val="3270"/>
              </a:lnSpc>
            </a:pPr>
          </a:p>
          <a:p>
            <a:pPr algn="l">
              <a:lnSpc>
                <a:spcPts val="3270"/>
              </a:lnSpc>
            </a:pPr>
          </a:p>
          <a:p>
            <a:pPr algn="l">
              <a:lnSpc>
                <a:spcPts val="2943"/>
              </a:lnSpc>
            </a:pP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666660" y="98869"/>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415152" y="1541859"/>
            <a:ext cx="11821828"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95612" y="-300401"/>
            <a:ext cx="12475635" cy="1842260"/>
            <a:chOff x="0" y="0"/>
            <a:chExt cx="16634181" cy="2456347"/>
          </a:xfrm>
        </p:grpSpPr>
        <p:sp>
          <p:nvSpPr>
            <p:cNvPr name="Freeform 7" id="7"/>
            <p:cNvSpPr/>
            <p:nvPr/>
          </p:nvSpPr>
          <p:spPr>
            <a:xfrm flipH="false" flipV="false" rot="0">
              <a:off x="0" y="0"/>
              <a:ext cx="16634178" cy="2456348"/>
            </a:xfrm>
            <a:custGeom>
              <a:avLst/>
              <a:gdLst/>
              <a:ahLst/>
              <a:cxnLst/>
              <a:rect r="r" b="b" t="t" l="l"/>
              <a:pathLst>
                <a:path h="2456348" w="16634178">
                  <a:moveTo>
                    <a:pt x="0" y="0"/>
                  </a:moveTo>
                  <a:lnTo>
                    <a:pt x="16634178" y="0"/>
                  </a:lnTo>
                  <a:lnTo>
                    <a:pt x="16634178" y="2456348"/>
                  </a:lnTo>
                  <a:lnTo>
                    <a:pt x="0" y="2456348"/>
                  </a:lnTo>
                  <a:close/>
                </a:path>
              </a:pathLst>
            </a:custGeom>
            <a:blipFill>
              <a:blip r:embed="rId4">
                <a:alphaModFix amt="0"/>
              </a:blip>
              <a:stretch>
                <a:fillRect l="0" t="-77986" r="0" b="-85915"/>
              </a:stretch>
            </a:blipFill>
          </p:spPr>
        </p:sp>
        <p:sp>
          <p:nvSpPr>
            <p:cNvPr name="TextBox 8" id="8"/>
            <p:cNvSpPr txBox="true"/>
            <p:nvPr/>
          </p:nvSpPr>
          <p:spPr>
            <a:xfrm>
              <a:off x="0" y="38100"/>
              <a:ext cx="16634181" cy="2418247"/>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Additional Grant Support</a:t>
              </a:r>
            </a:p>
          </p:txBody>
        </p:sp>
      </p:grpSp>
      <p:sp>
        <p:nvSpPr>
          <p:cNvPr name="TextBox 9" id="9"/>
          <p:cNvSpPr txBox="true"/>
          <p:nvPr/>
        </p:nvSpPr>
        <p:spPr>
          <a:xfrm rot="0">
            <a:off x="195612" y="2349627"/>
            <a:ext cx="17562195" cy="6184773"/>
          </a:xfrm>
          <a:prstGeom prst="rect">
            <a:avLst/>
          </a:prstGeom>
        </p:spPr>
        <p:txBody>
          <a:bodyPr anchor="t" rtlCol="false" tIns="0" lIns="0" bIns="0" rIns="0">
            <a:spAutoFit/>
          </a:bodyPr>
          <a:lstStyle/>
          <a:p>
            <a:pPr algn="l">
              <a:lnSpc>
                <a:spcPts val="2916"/>
              </a:lnSpc>
            </a:pPr>
            <a:r>
              <a:rPr lang="en-US" sz="2700">
                <a:solidFill>
                  <a:srgbClr val="000000"/>
                </a:solidFill>
                <a:latin typeface="Arial"/>
                <a:ea typeface="Arial"/>
                <a:cs typeface="Arial"/>
                <a:sym typeface="Arial"/>
              </a:rPr>
              <a:t>   4. Indıvıdual with</a:t>
            </a:r>
            <a:r>
              <a:rPr lang="en-US" sz="2700">
                <a:solidFill>
                  <a:srgbClr val="000000"/>
                </a:solidFill>
                <a:latin typeface="Arial"/>
                <a:ea typeface="Arial"/>
                <a:cs typeface="Arial"/>
                <a:sym typeface="Arial"/>
              </a:rPr>
              <a:t> disabilities: with at least a 50% disability rate, documented by a Disability Health Board  Report </a:t>
            </a:r>
          </a:p>
          <a:p>
            <a:pPr algn="l">
              <a:lnSpc>
                <a:spcPts val="2916"/>
              </a:lnSpc>
            </a:pPr>
          </a:p>
          <a:p>
            <a:pPr algn="l">
              <a:lnSpc>
                <a:spcPts val="2916"/>
              </a:lnSpc>
            </a:pPr>
            <a:r>
              <a:rPr lang="en-US" sz="2700">
                <a:solidFill>
                  <a:srgbClr val="000000"/>
                </a:solidFill>
                <a:latin typeface="Arial"/>
                <a:ea typeface="Arial"/>
                <a:cs typeface="Arial"/>
                <a:sym typeface="Arial"/>
              </a:rPr>
              <a:t>   5.</a:t>
            </a:r>
            <a:r>
              <a:rPr lang="en-US" sz="2700">
                <a:solidFill>
                  <a:srgbClr val="000000"/>
                </a:solidFill>
                <a:latin typeface="Arial"/>
                <a:ea typeface="Arial"/>
                <a:cs typeface="Arial"/>
                <a:sym typeface="Arial"/>
              </a:rPr>
              <a:t> Students</a:t>
            </a:r>
            <a:r>
              <a:rPr lang="en-US" sz="2700">
                <a:solidFill>
                  <a:srgbClr val="000000"/>
                </a:solidFill>
                <a:latin typeface="Arial"/>
                <a:ea typeface="Arial"/>
                <a:cs typeface="Arial"/>
                <a:sym typeface="Arial"/>
              </a:rPr>
              <a:t> who themselves or whose first-degree relatives receive disaster victim assistance from AFAD.</a:t>
            </a:r>
          </a:p>
          <a:p>
            <a:pPr algn="l">
              <a:lnSpc>
                <a:spcPts val="2916"/>
              </a:lnSpc>
            </a:pPr>
            <a:r>
              <a:rPr lang="en-US" sz="2700">
                <a:solidFill>
                  <a:srgbClr val="000000"/>
                </a:solidFill>
                <a:latin typeface="Arial"/>
                <a:ea typeface="Arial"/>
                <a:cs typeface="Arial"/>
                <a:sym typeface="Arial"/>
              </a:rPr>
              <a:t>This support can be used only once for each project type, KA131 and KA171. Students cannot receive Additional Grant Support again under this category with the same document in their later mobilities.</a:t>
            </a:r>
          </a:p>
          <a:p>
            <a:pPr algn="l">
              <a:lnSpc>
                <a:spcPts val="2916"/>
              </a:lnSpc>
            </a:pPr>
          </a:p>
          <a:p>
            <a:pPr algn="l">
              <a:lnSpc>
                <a:spcPts val="2916"/>
              </a:lnSpc>
            </a:pPr>
          </a:p>
          <a:p>
            <a:pPr algn="just">
              <a:lnSpc>
                <a:spcPts val="2916"/>
              </a:lnSpc>
            </a:pPr>
            <a:r>
              <a:rPr lang="en-US" sz="2700">
                <a:solidFill>
                  <a:srgbClr val="000000"/>
                </a:solidFill>
                <a:latin typeface="Arial"/>
                <a:ea typeface="Arial"/>
                <a:cs typeface="Arial"/>
                <a:sym typeface="Arial"/>
              </a:rPr>
              <a:t>  6. Stud</a:t>
            </a:r>
            <a:r>
              <a:rPr lang="en-US" sz="2700">
                <a:solidFill>
                  <a:srgbClr val="000000"/>
                </a:solidFill>
                <a:latin typeface="Arial"/>
                <a:ea typeface="Arial"/>
                <a:cs typeface="Arial"/>
                <a:sym typeface="Arial"/>
              </a:rPr>
              <a:t>ents who submit a document proving that they themselves, their family, or their guardian receives support from a public institution at the time of application, such as municipalities, ministries, (Social Assistance and Solidarity Foundations, the Directorate General of Foundations, or the Turkish Red Crescent)</a:t>
            </a:r>
          </a:p>
          <a:p>
            <a:pPr algn="just">
              <a:lnSpc>
                <a:spcPts val="2916"/>
              </a:lnSpc>
            </a:pPr>
            <a:r>
              <a:rPr lang="en-US" sz="2700">
                <a:solidFill>
                  <a:srgbClr val="000000"/>
                </a:solidFill>
                <a:latin typeface="Arial"/>
                <a:ea typeface="Arial"/>
                <a:cs typeface="Arial"/>
                <a:sym typeface="Arial"/>
              </a:rPr>
              <a:t>.</a:t>
            </a:r>
          </a:p>
          <a:p>
            <a:pPr algn="just">
              <a:lnSpc>
                <a:spcPts val="2916"/>
              </a:lnSpc>
            </a:pPr>
            <a:r>
              <a:rPr lang="en-US" sz="2700">
                <a:solidFill>
                  <a:srgbClr val="000000"/>
                </a:solidFill>
                <a:latin typeface="Arial"/>
                <a:ea typeface="Arial"/>
                <a:cs typeface="Arial"/>
                <a:sym typeface="Arial"/>
              </a:rPr>
              <a:t>  7.Those whose parent or guardian receives a disability pension or a pension granted to financially disadvantaged citizens under the Law on Granting Pensions to Turkish Citizens Aged 65 and Over and to Disabled Citizens in Financial Need.</a:t>
            </a:r>
          </a:p>
          <a:p>
            <a:pPr algn="l">
              <a:lnSpc>
                <a:spcPts val="2916"/>
              </a:lnSpc>
            </a:pPr>
          </a:p>
          <a:p>
            <a:pPr algn="l">
              <a:lnSpc>
                <a:spcPts val="2916"/>
              </a:lnSpc>
            </a:pPr>
          </a:p>
          <a:p>
            <a:pPr algn="l">
              <a:lnSpc>
                <a:spcPts val="2916"/>
              </a:lnSpc>
            </a:pP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1143004" y="2145560"/>
            <a:ext cx="12422706"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200152" y="300055"/>
            <a:ext cx="12475635" cy="1988345"/>
            <a:chOff x="0" y="0"/>
            <a:chExt cx="16634181" cy="2651126"/>
          </a:xfrm>
        </p:grpSpPr>
        <p:sp>
          <p:nvSpPr>
            <p:cNvPr name="Freeform 7" id="7"/>
            <p:cNvSpPr/>
            <p:nvPr/>
          </p:nvSpPr>
          <p:spPr>
            <a:xfrm flipH="false" flipV="false" rot="0">
              <a:off x="0" y="0"/>
              <a:ext cx="16634178" cy="2651127"/>
            </a:xfrm>
            <a:custGeom>
              <a:avLst/>
              <a:gdLst/>
              <a:ahLst/>
              <a:cxnLst/>
              <a:rect r="r" b="b" t="t" l="l"/>
              <a:pathLst>
                <a:path h="2651127" w="16634178">
                  <a:moveTo>
                    <a:pt x="0" y="0"/>
                  </a:moveTo>
                  <a:lnTo>
                    <a:pt x="16634178" y="0"/>
                  </a:lnTo>
                  <a:lnTo>
                    <a:pt x="16634178" y="2651127"/>
                  </a:lnTo>
                  <a:lnTo>
                    <a:pt x="0" y="2651127"/>
                  </a:lnTo>
                  <a:close/>
                </a:path>
              </a:pathLst>
            </a:custGeom>
            <a:blipFill>
              <a:blip r:embed="rId3">
                <a:alphaModFix amt="0"/>
              </a:blip>
              <a:stretch>
                <a:fillRect l="0" t="-181937" r="0" b="-181937"/>
              </a:stretch>
            </a:blipFill>
          </p:spPr>
        </p:sp>
        <p:sp>
          <p:nvSpPr>
            <p:cNvPr name="TextBox 8" id="8"/>
            <p:cNvSpPr txBox="true"/>
            <p:nvPr/>
          </p:nvSpPr>
          <p:spPr>
            <a:xfrm>
              <a:off x="0" y="38100"/>
              <a:ext cx="16634181" cy="2613026"/>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INCLUSION SUPPORT</a:t>
              </a:r>
            </a:p>
          </p:txBody>
        </p:sp>
      </p:grpSp>
      <p:sp>
        <p:nvSpPr>
          <p:cNvPr name="TextBox 9" id="9"/>
          <p:cNvSpPr txBox="true"/>
          <p:nvPr/>
        </p:nvSpPr>
        <p:spPr>
          <a:xfrm rot="0">
            <a:off x="0" y="2691051"/>
            <a:ext cx="18413490" cy="4607433"/>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000000"/>
                </a:solidFill>
                <a:latin typeface="Arial"/>
                <a:ea typeface="Arial"/>
                <a:cs typeface="Arial"/>
                <a:sym typeface="Arial"/>
              </a:rPr>
              <a:t>The </a:t>
            </a:r>
            <a:r>
              <a:rPr lang="en-US" sz="4200">
                <a:solidFill>
                  <a:srgbClr val="000000"/>
                </a:solidFill>
                <a:latin typeface="Arial"/>
                <a:ea typeface="Arial"/>
                <a:cs typeface="Arial"/>
                <a:sym typeface="Arial"/>
              </a:rPr>
              <a:t>Erasmus+ Programme promotes the participation of participants with fewer opportunities in the programme.</a:t>
            </a:r>
          </a:p>
          <a:p>
            <a:pPr algn="l">
              <a:lnSpc>
                <a:spcPts val="4536"/>
              </a:lnSpc>
            </a:pPr>
          </a:p>
          <a:p>
            <a:pPr algn="l" marL="760095" indent="-380048" lvl="1">
              <a:lnSpc>
                <a:spcPts val="4536"/>
              </a:lnSpc>
              <a:buFont typeface="Arial"/>
              <a:buChar char="•"/>
            </a:pPr>
            <a:r>
              <a:rPr lang="en-US" sz="4200">
                <a:solidFill>
                  <a:srgbClr val="000000"/>
                </a:solidFill>
                <a:latin typeface="Arial"/>
                <a:ea typeface="Arial"/>
                <a:cs typeface="Arial"/>
                <a:sym typeface="Arial"/>
              </a:rPr>
              <a:t> A person with fewer opportunities is a potential participant whose personal physical, mental or health condition would not allow them to participate in the project/mobility activity without additional financial support.</a:t>
            </a:r>
          </a:p>
          <a:p>
            <a:pPr algn="l">
              <a:lnSpc>
                <a:spcPts val="4536"/>
              </a:lnSpc>
            </a:pP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34124" y="333901"/>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flipV="true">
            <a:off x="252961" y="1742048"/>
            <a:ext cx="11611041"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252514" y="0"/>
            <a:ext cx="10004169" cy="1954197"/>
            <a:chOff x="0" y="0"/>
            <a:chExt cx="13571976" cy="2651126"/>
          </a:xfrm>
        </p:grpSpPr>
        <p:sp>
          <p:nvSpPr>
            <p:cNvPr name="Freeform 7" id="7"/>
            <p:cNvSpPr/>
            <p:nvPr/>
          </p:nvSpPr>
          <p:spPr>
            <a:xfrm flipH="false" flipV="false" rot="0">
              <a:off x="0" y="0"/>
              <a:ext cx="13571975" cy="2651127"/>
            </a:xfrm>
            <a:custGeom>
              <a:avLst/>
              <a:gdLst/>
              <a:ahLst/>
              <a:cxnLst/>
              <a:rect r="r" b="b" t="t" l="l"/>
              <a:pathLst>
                <a:path h="2651127" w="13571975">
                  <a:moveTo>
                    <a:pt x="0" y="0"/>
                  </a:moveTo>
                  <a:lnTo>
                    <a:pt x="13571975" y="0"/>
                  </a:lnTo>
                  <a:lnTo>
                    <a:pt x="13571975" y="2651127"/>
                  </a:lnTo>
                  <a:lnTo>
                    <a:pt x="0" y="2651127"/>
                  </a:lnTo>
                  <a:close/>
                </a:path>
              </a:pathLst>
            </a:custGeom>
            <a:blipFill>
              <a:blip r:embed="rId4">
                <a:alphaModFix amt="0"/>
              </a:blip>
              <a:stretch>
                <a:fillRect l="0" t="-72256" r="-22562" b="-72256"/>
              </a:stretch>
            </a:blipFill>
          </p:spPr>
        </p:sp>
        <p:sp>
          <p:nvSpPr>
            <p:cNvPr name="TextBox 8" id="8"/>
            <p:cNvSpPr txBox="true"/>
            <p:nvPr/>
          </p:nvSpPr>
          <p:spPr>
            <a:xfrm>
              <a:off x="0" y="38100"/>
              <a:ext cx="13571976" cy="2613026"/>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Tr</a:t>
              </a:r>
              <a:r>
                <a:rPr lang="en-US" sz="6600" b="true">
                  <a:solidFill>
                    <a:srgbClr val="FF0000"/>
                  </a:solidFill>
                  <a:latin typeface="Arial Bold"/>
                  <a:ea typeface="Arial Bold"/>
                  <a:cs typeface="Arial Bold"/>
                  <a:sym typeface="Arial Bold"/>
                </a:rPr>
                <a:t>avel Support Amounts</a:t>
              </a:r>
            </a:p>
          </p:txBody>
        </p:sp>
      </p:grpSp>
      <p:sp>
        <p:nvSpPr>
          <p:cNvPr name="Freeform 9" id="9"/>
          <p:cNvSpPr/>
          <p:nvPr/>
        </p:nvSpPr>
        <p:spPr>
          <a:xfrm flipH="false" flipV="false" rot="0">
            <a:off x="401781" y="2575133"/>
            <a:ext cx="16673575" cy="4672141"/>
          </a:xfrm>
          <a:custGeom>
            <a:avLst/>
            <a:gdLst/>
            <a:ahLst/>
            <a:cxnLst/>
            <a:rect r="r" b="b" t="t" l="l"/>
            <a:pathLst>
              <a:path h="4672141" w="16673575">
                <a:moveTo>
                  <a:pt x="0" y="0"/>
                </a:moveTo>
                <a:lnTo>
                  <a:pt x="16673576" y="0"/>
                </a:lnTo>
                <a:lnTo>
                  <a:pt x="16673576" y="4672142"/>
                </a:lnTo>
                <a:lnTo>
                  <a:pt x="0" y="4672142"/>
                </a:lnTo>
                <a:lnTo>
                  <a:pt x="0" y="0"/>
                </a:lnTo>
                <a:close/>
              </a:path>
            </a:pathLst>
          </a:custGeom>
          <a:blipFill>
            <a:blip r:embed="rId5"/>
            <a:stretch>
              <a:fillRect l="-1662" t="-457" r="-926" b="0"/>
            </a:stretch>
          </a:blipFill>
        </p:spPr>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1200152" y="2478898"/>
            <a:ext cx="12532783"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257300" y="547688"/>
            <a:ext cx="12475635" cy="1988345"/>
            <a:chOff x="0" y="0"/>
            <a:chExt cx="16634181" cy="2651126"/>
          </a:xfrm>
        </p:grpSpPr>
        <p:sp>
          <p:nvSpPr>
            <p:cNvPr name="Freeform 7" id="7"/>
            <p:cNvSpPr/>
            <p:nvPr/>
          </p:nvSpPr>
          <p:spPr>
            <a:xfrm flipH="false" flipV="false" rot="0">
              <a:off x="0" y="0"/>
              <a:ext cx="16634178" cy="2651127"/>
            </a:xfrm>
            <a:custGeom>
              <a:avLst/>
              <a:gdLst/>
              <a:ahLst/>
              <a:cxnLst/>
              <a:rect r="r" b="b" t="t" l="l"/>
              <a:pathLst>
                <a:path h="2651127" w="16634178">
                  <a:moveTo>
                    <a:pt x="0" y="0"/>
                  </a:moveTo>
                  <a:lnTo>
                    <a:pt x="16634178" y="0"/>
                  </a:lnTo>
                  <a:lnTo>
                    <a:pt x="16634178" y="2651127"/>
                  </a:lnTo>
                  <a:lnTo>
                    <a:pt x="0" y="2651127"/>
                  </a:lnTo>
                  <a:close/>
                </a:path>
              </a:pathLst>
            </a:custGeom>
            <a:blipFill>
              <a:blip r:embed="rId4">
                <a:alphaModFix amt="0"/>
              </a:blip>
              <a:stretch>
                <a:fillRect l="0" t="-72256" r="0" b="-72256"/>
              </a:stretch>
            </a:blipFill>
          </p:spPr>
        </p:sp>
        <p:sp>
          <p:nvSpPr>
            <p:cNvPr name="TextBox 8" id="8"/>
            <p:cNvSpPr txBox="true"/>
            <p:nvPr/>
          </p:nvSpPr>
          <p:spPr>
            <a:xfrm>
              <a:off x="0" y="38100"/>
              <a:ext cx="16634181" cy="2613026"/>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Gre</a:t>
              </a:r>
              <a:r>
                <a:rPr lang="en-US" sz="6600" b="true">
                  <a:solidFill>
                    <a:srgbClr val="FF0000"/>
                  </a:solidFill>
                  <a:latin typeface="Arial Bold"/>
                  <a:ea typeface="Arial Bold"/>
                  <a:cs typeface="Arial Bold"/>
                  <a:sym typeface="Arial Bold"/>
                </a:rPr>
                <a:t>en Travel Grant Amount</a:t>
              </a:r>
            </a:p>
          </p:txBody>
        </p:sp>
      </p:grpSp>
      <p:sp>
        <p:nvSpPr>
          <p:cNvPr name="TextBox 9" id="9"/>
          <p:cNvSpPr txBox="true"/>
          <p:nvPr/>
        </p:nvSpPr>
        <p:spPr>
          <a:xfrm rot="0">
            <a:off x="1028700" y="2913300"/>
            <a:ext cx="15590520" cy="2565273"/>
          </a:xfrm>
          <a:prstGeom prst="rect">
            <a:avLst/>
          </a:prstGeom>
        </p:spPr>
        <p:txBody>
          <a:bodyPr anchor="t" rtlCol="false" tIns="0" lIns="0" bIns="0" rIns="0">
            <a:spAutoFit/>
          </a:bodyPr>
          <a:lstStyle/>
          <a:p>
            <a:pPr algn="l" marL="488632" indent="-244316" lvl="1">
              <a:lnSpc>
                <a:spcPts val="2916"/>
              </a:lnSpc>
              <a:buFont typeface="Arial"/>
              <a:buChar char="•"/>
            </a:pPr>
            <a:r>
              <a:rPr lang="en-US" sz="2700">
                <a:solidFill>
                  <a:srgbClr val="015092"/>
                </a:solidFill>
                <a:latin typeface="Arial"/>
                <a:ea typeface="Arial"/>
                <a:cs typeface="Arial"/>
                <a:sym typeface="Arial"/>
              </a:rPr>
              <a:t>Gr</a:t>
            </a:r>
            <a:r>
              <a:rPr lang="en-US" sz="2700">
                <a:solidFill>
                  <a:srgbClr val="015092"/>
                </a:solidFill>
                <a:latin typeface="Arial"/>
                <a:ea typeface="Arial"/>
                <a:cs typeface="Arial"/>
                <a:sym typeface="Arial"/>
              </a:rPr>
              <a:t>een travel refers to travelling by using low-carbon public means of transport. Travel by bus or train is considered within the scope of green travel.</a:t>
            </a:r>
          </a:p>
          <a:p>
            <a:pPr algn="l">
              <a:lnSpc>
                <a:spcPts val="2916"/>
              </a:lnSpc>
            </a:pPr>
          </a:p>
          <a:p>
            <a:pPr algn="l" marL="488632" indent="-244316" lvl="1">
              <a:lnSpc>
                <a:spcPts val="2916"/>
              </a:lnSpc>
              <a:buFont typeface="Arial"/>
              <a:buChar char="•"/>
            </a:pPr>
            <a:r>
              <a:rPr lang="en-US" sz="2700">
                <a:solidFill>
                  <a:srgbClr val="015092"/>
                </a:solidFill>
                <a:latin typeface="Arial"/>
                <a:ea typeface="Arial"/>
                <a:cs typeface="Arial"/>
                <a:sym typeface="Arial"/>
              </a:rPr>
              <a:t>In order to receive green travel support, green travel must be used both for the outward and return journeys, and more than half of the total travel distance must be completed by using green means of transport.</a:t>
            </a:r>
          </a:p>
          <a:p>
            <a:pPr algn="l">
              <a:lnSpc>
                <a:spcPts val="2916"/>
              </a:lnSpc>
            </a:pP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4"/>
              <a:stretch>
                <a:fillRect l="-17630" t="0" r="-17630" b="0"/>
              </a:stretch>
            </a:blipFill>
          </p:spPr>
        </p:sp>
      </p:grpSp>
      <p:sp>
        <p:nvSpPr>
          <p:cNvPr name="AutoShape 5" id="5"/>
          <p:cNvSpPr/>
          <p:nvPr/>
        </p:nvSpPr>
        <p:spPr>
          <a:xfrm>
            <a:off x="355320" y="1297973"/>
            <a:ext cx="12232283" cy="0"/>
          </a:xfrm>
          <a:prstGeom prst="line">
            <a:avLst/>
          </a:prstGeom>
          <a:ln cap="rnd" w="57150">
            <a:solidFill>
              <a:srgbClr val="015092"/>
            </a:solidFill>
            <a:prstDash val="solid"/>
            <a:headEnd type="none" len="sm" w="sm"/>
            <a:tailEnd type="none" len="sm" w="sm"/>
          </a:ln>
        </p:spPr>
      </p:sp>
      <p:sp>
        <p:nvSpPr>
          <p:cNvPr name="TextBox 6" id="6"/>
          <p:cNvSpPr txBox="true"/>
          <p:nvPr/>
        </p:nvSpPr>
        <p:spPr>
          <a:xfrm rot="0">
            <a:off x="0" y="2700576"/>
            <a:ext cx="18202737" cy="5394365"/>
          </a:xfrm>
          <a:prstGeom prst="rect">
            <a:avLst/>
          </a:prstGeom>
        </p:spPr>
        <p:txBody>
          <a:bodyPr anchor="t" rtlCol="false" tIns="0" lIns="0" bIns="0" rIns="0">
            <a:spAutoFit/>
          </a:bodyPr>
          <a:lstStyle/>
          <a:p>
            <a:pPr algn="l" marL="472418" indent="-236209" lvl="1">
              <a:lnSpc>
                <a:spcPts val="2438"/>
              </a:lnSpc>
              <a:buFont typeface="Arial"/>
              <a:buChar char="•"/>
            </a:pPr>
            <a:r>
              <a:rPr lang="en-US" sz="2463" spc="51">
                <a:solidFill>
                  <a:srgbClr val="000000"/>
                </a:solidFill>
                <a:latin typeface="Arial"/>
                <a:ea typeface="Arial"/>
                <a:cs typeface="Arial"/>
                <a:sym typeface="Arial"/>
              </a:rPr>
              <a:t>Please c</a:t>
            </a:r>
            <a:r>
              <a:rPr lang="en-US" sz="2463" spc="51">
                <a:solidFill>
                  <a:srgbClr val="000000"/>
                </a:solidFill>
                <a:latin typeface="Arial"/>
                <a:ea typeface="Arial"/>
                <a:cs typeface="Arial"/>
                <a:sym typeface="Arial"/>
              </a:rPr>
              <a:t>omplete your visa procedures well in advance and check the latest information on</a:t>
            </a:r>
            <a:r>
              <a:rPr lang="en-US" sz="2463" spc="51">
                <a:solidFill>
                  <a:srgbClr val="000000"/>
                </a:solidFill>
                <a:latin typeface="Arial"/>
                <a:ea typeface="Arial"/>
                <a:cs typeface="Arial"/>
                <a:sym typeface="Arial"/>
              </a:rPr>
              <a:t> required documents, appointment availability, and processing times.</a:t>
            </a:r>
          </a:p>
          <a:p>
            <a:pPr algn="l">
              <a:lnSpc>
                <a:spcPts val="2438"/>
              </a:lnSpc>
            </a:pPr>
          </a:p>
          <a:p>
            <a:pPr algn="l">
              <a:lnSpc>
                <a:spcPts val="2438"/>
              </a:lnSpc>
            </a:pPr>
          </a:p>
          <a:p>
            <a:pPr algn="l" marL="472418" indent="-236209" lvl="1">
              <a:lnSpc>
                <a:spcPts val="2438"/>
              </a:lnSpc>
              <a:buFont typeface="Arial"/>
              <a:buChar char="•"/>
            </a:pPr>
            <a:r>
              <a:rPr lang="en-US" sz="2463" spc="-19">
                <a:solidFill>
                  <a:srgbClr val="000000"/>
                </a:solidFill>
                <a:latin typeface="Arial"/>
                <a:ea typeface="Arial"/>
                <a:cs typeface="Arial"/>
                <a:sym typeface="Arial"/>
              </a:rPr>
              <a:t>Visa procedures may vary from year to year depending on the country, the embassy or consulate, and even the consular officer handling the application.</a:t>
            </a:r>
          </a:p>
          <a:p>
            <a:pPr algn="l">
              <a:lnSpc>
                <a:spcPts val="2438"/>
              </a:lnSpc>
            </a:pPr>
          </a:p>
          <a:p>
            <a:pPr algn="l" marL="472418" indent="-236209" lvl="1">
              <a:lnSpc>
                <a:spcPts val="2438"/>
              </a:lnSpc>
              <a:buFont typeface="Arial"/>
              <a:buChar char="•"/>
            </a:pPr>
            <a:r>
              <a:rPr lang="en-US" sz="2463" spc="-19">
                <a:solidFill>
                  <a:srgbClr val="FF0000"/>
                </a:solidFill>
                <a:latin typeface="Arial"/>
                <a:ea typeface="Arial"/>
                <a:cs typeface="Arial"/>
                <a:sym typeface="Arial"/>
              </a:rPr>
              <a:t> It is the responsibility of our students to obtain the most accurate and up-to-date information about the documents and visa procedures from reliable primary sources. </a:t>
            </a:r>
          </a:p>
          <a:p>
            <a:pPr algn="l">
              <a:lnSpc>
                <a:spcPts val="2438"/>
              </a:lnSpc>
            </a:pPr>
          </a:p>
          <a:p>
            <a:pPr algn="l" marL="472437" indent="-236218" lvl="1">
              <a:lnSpc>
                <a:spcPts val="2438"/>
              </a:lnSpc>
              <a:buFont typeface="Arial"/>
              <a:buChar char="•"/>
            </a:pPr>
            <a:r>
              <a:rPr lang="en-US" sz="2463" spc="-31">
                <a:solidFill>
                  <a:srgbClr val="FF0000"/>
                </a:solidFill>
                <a:latin typeface="Arial"/>
                <a:ea typeface="Arial"/>
                <a:cs typeface="Arial"/>
                <a:sym typeface="Arial"/>
              </a:rPr>
              <a:t>Stud</a:t>
            </a:r>
            <a:r>
              <a:rPr lang="en-US" sz="2463" spc="-31">
                <a:solidFill>
                  <a:srgbClr val="FF0000"/>
                </a:solidFill>
                <a:latin typeface="Arial"/>
                <a:ea typeface="Arial"/>
                <a:cs typeface="Arial"/>
                <a:sym typeface="Arial"/>
              </a:rPr>
              <a:t>ents who hold a green passport are also required to obtain a visa.</a:t>
            </a:r>
          </a:p>
          <a:p>
            <a:pPr algn="l" marL="472437" indent="-236218" lvl="1">
              <a:lnSpc>
                <a:spcPts val="2438"/>
              </a:lnSpc>
            </a:pPr>
          </a:p>
          <a:p>
            <a:pPr algn="l" marL="472418" indent="-236209" lvl="1">
              <a:lnSpc>
                <a:spcPts val="2438"/>
              </a:lnSpc>
              <a:buFont typeface="Arial"/>
              <a:buChar char="•"/>
            </a:pPr>
            <a:r>
              <a:rPr lang="en-US" sz="2463" spc="-19">
                <a:solidFill>
                  <a:srgbClr val="000000"/>
                </a:solidFill>
                <a:latin typeface="Arial"/>
                <a:ea typeface="Arial"/>
                <a:cs typeface="Arial"/>
                <a:sym typeface="Arial"/>
              </a:rPr>
              <a:t>If your p</a:t>
            </a:r>
            <a:r>
              <a:rPr lang="en-US" sz="2463" spc="-19">
                <a:solidFill>
                  <a:srgbClr val="000000"/>
                </a:solidFill>
                <a:latin typeface="Arial"/>
                <a:ea typeface="Arial"/>
                <a:cs typeface="Arial"/>
                <a:sym typeface="Arial"/>
              </a:rPr>
              <a:t>assport will not remain valid throughout your Erasmus+ study mobility, you must obtain a new one. Please check the latest application requirements and processing times in advance.</a:t>
            </a:r>
          </a:p>
          <a:p>
            <a:pPr algn="l">
              <a:lnSpc>
                <a:spcPts val="2438"/>
              </a:lnSpc>
            </a:pPr>
          </a:p>
          <a:p>
            <a:pPr algn="l">
              <a:lnSpc>
                <a:spcPts val="2128"/>
              </a:lnSpc>
            </a:pPr>
          </a:p>
          <a:p>
            <a:pPr algn="l" marL="472437" indent="-236218" lvl="1">
              <a:lnSpc>
                <a:spcPts val="2128"/>
              </a:lnSpc>
            </a:pPr>
          </a:p>
          <a:p>
            <a:pPr algn="l" marL="472437" indent="-236218" lvl="1">
              <a:lnSpc>
                <a:spcPts val="2128"/>
              </a:lnSpc>
            </a:pPr>
          </a:p>
        </p:txBody>
      </p:sp>
      <p:grpSp>
        <p:nvGrpSpPr>
          <p:cNvPr name="Group 7" id="7"/>
          <p:cNvGrpSpPr/>
          <p:nvPr/>
        </p:nvGrpSpPr>
        <p:grpSpPr>
          <a:xfrm rot="0">
            <a:off x="355320" y="-308204"/>
            <a:ext cx="12307132" cy="3700127"/>
            <a:chOff x="0" y="0"/>
            <a:chExt cx="16409509" cy="4933502"/>
          </a:xfrm>
        </p:grpSpPr>
        <p:sp>
          <p:nvSpPr>
            <p:cNvPr name="Freeform 8" id="8"/>
            <p:cNvSpPr/>
            <p:nvPr/>
          </p:nvSpPr>
          <p:spPr>
            <a:xfrm flipH="false" flipV="false" rot="0">
              <a:off x="0" y="0"/>
              <a:ext cx="16409508" cy="4933469"/>
            </a:xfrm>
            <a:custGeom>
              <a:avLst/>
              <a:gdLst/>
              <a:ahLst/>
              <a:cxnLst/>
              <a:rect r="r" b="b" t="t" l="l"/>
              <a:pathLst>
                <a:path h="4933469" w="16409508">
                  <a:moveTo>
                    <a:pt x="0" y="0"/>
                  </a:moveTo>
                  <a:lnTo>
                    <a:pt x="16409508" y="0"/>
                  </a:lnTo>
                  <a:lnTo>
                    <a:pt x="16409508" y="4933469"/>
                  </a:lnTo>
                  <a:lnTo>
                    <a:pt x="0" y="4933469"/>
                  </a:lnTo>
                  <a:close/>
                </a:path>
              </a:pathLst>
            </a:custGeom>
            <a:blipFill>
              <a:blip r:embed="rId5">
                <a:alphaModFix amt="0"/>
              </a:blip>
              <a:stretch>
                <a:fillRect l="0" t="-87009" r="-48596" b="-5602"/>
              </a:stretch>
            </a:blipFill>
          </p:spPr>
        </p:sp>
        <p:sp>
          <p:nvSpPr>
            <p:cNvPr name="TextBox 9" id="9"/>
            <p:cNvSpPr txBox="true"/>
            <p:nvPr/>
          </p:nvSpPr>
          <p:spPr>
            <a:xfrm>
              <a:off x="0" y="28575"/>
              <a:ext cx="16409509" cy="4904927"/>
            </a:xfrm>
            <a:prstGeom prst="rect">
              <a:avLst/>
            </a:prstGeom>
          </p:spPr>
          <p:txBody>
            <a:bodyPr anchor="ctr" rtlCol="false" tIns="0" lIns="0" bIns="0" rIns="0"/>
            <a:lstStyle/>
            <a:p>
              <a:pPr algn="l">
                <a:lnSpc>
                  <a:spcPts val="5443"/>
                </a:lnSpc>
              </a:pPr>
              <a:r>
                <a:rPr lang="en-US" sz="5040" b="true">
                  <a:solidFill>
                    <a:srgbClr val="FF0000"/>
                  </a:solidFill>
                  <a:latin typeface="Arial Bold"/>
                  <a:ea typeface="Arial Bold"/>
                  <a:cs typeface="Arial Bold"/>
                  <a:sym typeface="Arial Bold"/>
                </a:rPr>
                <a:t>Import</a:t>
              </a:r>
              <a:r>
                <a:rPr lang="en-US" sz="5040" b="true">
                  <a:solidFill>
                    <a:srgbClr val="FF0000"/>
                  </a:solidFill>
                  <a:latin typeface="Arial Bold"/>
                  <a:ea typeface="Arial Bold"/>
                  <a:cs typeface="Arial Bold"/>
                  <a:sym typeface="Arial Bold"/>
                </a:rPr>
                <a:t>ant Points to Consider</a:t>
              </a:r>
            </a:p>
            <a:p>
              <a:pPr algn="l">
                <a:lnSpc>
                  <a:spcPts val="5443"/>
                </a:lnSpc>
              </a:pPr>
            </a:p>
            <a:p>
              <a:pPr algn="l">
                <a:lnSpc>
                  <a:spcPts val="5443"/>
                </a:lnSpc>
              </a:pPr>
            </a:p>
          </p:txBody>
        </p:sp>
      </p:grpSp>
      <p:grpSp>
        <p:nvGrpSpPr>
          <p:cNvPr name="Group 10" id="10"/>
          <p:cNvGrpSpPr/>
          <p:nvPr/>
        </p:nvGrpSpPr>
        <p:grpSpPr>
          <a:xfrm rot="0">
            <a:off x="8552507" y="8711575"/>
            <a:ext cx="1353512" cy="1365247"/>
            <a:chOff x="0" y="0"/>
            <a:chExt cx="1804683" cy="1820329"/>
          </a:xfrm>
        </p:grpSpPr>
        <p:sp>
          <p:nvSpPr>
            <p:cNvPr name="Freeform 11" id="11"/>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6"/>
              <a:stretch>
                <a:fillRect l="-4859" t="0" r="-4860" b="-2"/>
              </a:stretch>
            </a:blipFill>
          </p:spPr>
        </p:sp>
      </p:grpSp>
    </p:spTree>
  </p:cSld>
  <p:clrMapOvr>
    <a:masterClrMapping/>
  </p:clrMapOvr>
  <p:transition spd="fast">
    <p:fade/>
  </p:transition>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523119" y="158085"/>
            <a:ext cx="2133577" cy="2133577"/>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flipV="true">
            <a:off x="372391" y="1541859"/>
            <a:ext cx="12470315" cy="28574"/>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372131" y="309973"/>
            <a:ext cx="10779401" cy="1231887"/>
            <a:chOff x="0" y="0"/>
            <a:chExt cx="16634181" cy="1900980"/>
          </a:xfrm>
        </p:grpSpPr>
        <p:sp>
          <p:nvSpPr>
            <p:cNvPr name="Freeform 7" id="7"/>
            <p:cNvSpPr/>
            <p:nvPr/>
          </p:nvSpPr>
          <p:spPr>
            <a:xfrm flipH="false" flipV="false" rot="0">
              <a:off x="0" y="0"/>
              <a:ext cx="16634178" cy="1900986"/>
            </a:xfrm>
            <a:custGeom>
              <a:avLst/>
              <a:gdLst/>
              <a:ahLst/>
              <a:cxnLst/>
              <a:rect r="r" b="b" t="t" l="l"/>
              <a:pathLst>
                <a:path h="1900986" w="16634178">
                  <a:moveTo>
                    <a:pt x="0" y="0"/>
                  </a:moveTo>
                  <a:lnTo>
                    <a:pt x="16634178" y="0"/>
                  </a:lnTo>
                  <a:lnTo>
                    <a:pt x="16634178" y="1900986"/>
                  </a:lnTo>
                  <a:lnTo>
                    <a:pt x="0" y="1900986"/>
                  </a:lnTo>
                  <a:close/>
                </a:path>
              </a:pathLst>
            </a:custGeom>
            <a:blipFill>
              <a:blip r:embed="rId4">
                <a:alphaModFix amt="0"/>
              </a:blip>
              <a:stretch>
                <a:fillRect l="0" t="-120500" r="0" b="-120499"/>
              </a:stretch>
            </a:blipFill>
          </p:spPr>
        </p:sp>
        <p:sp>
          <p:nvSpPr>
            <p:cNvPr name="TextBox 8" id="8"/>
            <p:cNvSpPr txBox="true"/>
            <p:nvPr/>
          </p:nvSpPr>
          <p:spPr>
            <a:xfrm>
              <a:off x="0" y="28575"/>
              <a:ext cx="16634181" cy="1872405"/>
            </a:xfrm>
            <a:prstGeom prst="rect">
              <a:avLst/>
            </a:prstGeom>
          </p:spPr>
          <p:txBody>
            <a:bodyPr anchor="ctr" rtlCol="false" tIns="0" lIns="0" bIns="0" rIns="0"/>
            <a:lstStyle/>
            <a:p>
              <a:pPr algn="l">
                <a:lnSpc>
                  <a:spcPts val="5443"/>
                </a:lnSpc>
              </a:pPr>
              <a:r>
                <a:rPr lang="en-US" sz="5040" b="true">
                  <a:solidFill>
                    <a:srgbClr val="FF0000"/>
                  </a:solidFill>
                  <a:latin typeface="Arial Bold"/>
                  <a:ea typeface="Arial Bold"/>
                  <a:cs typeface="Arial Bold"/>
                  <a:sym typeface="Arial Bold"/>
                </a:rPr>
                <a:t>Import</a:t>
              </a:r>
              <a:r>
                <a:rPr lang="en-US" sz="5040" b="true">
                  <a:solidFill>
                    <a:srgbClr val="FF0000"/>
                  </a:solidFill>
                  <a:latin typeface="Arial Bold"/>
                  <a:ea typeface="Arial Bold"/>
                  <a:cs typeface="Arial Bold"/>
                  <a:sym typeface="Arial Bold"/>
                </a:rPr>
                <a:t>ant Points to Consider</a:t>
              </a:r>
            </a:p>
          </p:txBody>
        </p:sp>
      </p:grpSp>
      <p:sp>
        <p:nvSpPr>
          <p:cNvPr name="TextBox 9" id="9"/>
          <p:cNvSpPr txBox="true"/>
          <p:nvPr/>
        </p:nvSpPr>
        <p:spPr>
          <a:xfrm rot="0">
            <a:off x="0" y="2082112"/>
            <a:ext cx="18288000" cy="4410075"/>
          </a:xfrm>
          <a:prstGeom prst="rect">
            <a:avLst/>
          </a:prstGeom>
        </p:spPr>
        <p:txBody>
          <a:bodyPr anchor="t" rtlCol="false" tIns="0" lIns="0" bIns="0" rIns="0">
            <a:spAutoFit/>
          </a:bodyPr>
          <a:lstStyle/>
          <a:p>
            <a:pPr algn="just">
              <a:lnSpc>
                <a:spcPts val="5099"/>
              </a:lnSpc>
            </a:pPr>
            <a:r>
              <a:rPr lang="en-US" sz="2499">
                <a:solidFill>
                  <a:srgbClr val="000000"/>
                </a:solidFill>
                <a:latin typeface="Arial"/>
                <a:ea typeface="Arial"/>
                <a:cs typeface="Arial"/>
                <a:sym typeface="Arial"/>
              </a:rPr>
              <a:t>W</a:t>
            </a:r>
            <a:r>
              <a:rPr lang="en-US" sz="2499">
                <a:solidFill>
                  <a:srgbClr val="000000"/>
                </a:solidFill>
                <a:latin typeface="Arial"/>
                <a:ea typeface="Arial"/>
                <a:cs typeface="Arial"/>
                <a:sym typeface="Arial"/>
              </a:rPr>
              <a:t>e work with a busy schedule and appointment calendar. Therefore, it may not be possible to meet your appointment request on the same day or within the same week. For this reason, </a:t>
            </a:r>
            <a:r>
              <a:rPr lang="en-US" sz="2499" u="none">
                <a:solidFill>
                  <a:srgbClr val="000000"/>
                </a:solidFill>
                <a:latin typeface="Arial"/>
                <a:ea typeface="Arial"/>
                <a:cs typeface="Arial"/>
                <a:sym typeface="Arial"/>
              </a:rPr>
              <a:t>i</a:t>
            </a:r>
            <a:r>
              <a:rPr lang="en-US" sz="2499">
                <a:solidFill>
                  <a:srgbClr val="000000"/>
                </a:solidFill>
                <a:latin typeface="Arial"/>
                <a:ea typeface="Arial"/>
                <a:cs typeface="Arial"/>
                <a:sym typeface="Arial"/>
              </a:rPr>
              <a:t>f th</a:t>
            </a:r>
            <a:r>
              <a:rPr lang="en-US" sz="2499" u="none">
                <a:solidFill>
                  <a:srgbClr val="000000"/>
                </a:solidFill>
                <a:latin typeface="Arial"/>
                <a:ea typeface="Arial"/>
                <a:cs typeface="Arial"/>
                <a:sym typeface="Arial"/>
              </a:rPr>
              <a:t>e </a:t>
            </a:r>
            <a:r>
              <a:rPr lang="en-US" sz="2499">
                <a:solidFill>
                  <a:srgbClr val="000000"/>
                </a:solidFill>
                <a:latin typeface="Arial"/>
                <a:ea typeface="Arial"/>
                <a:cs typeface="Arial"/>
                <a:sym typeface="Arial"/>
              </a:rPr>
              <a:t>fi</a:t>
            </a:r>
            <a:r>
              <a:rPr lang="en-US" sz="2499" u="none">
                <a:solidFill>
                  <a:srgbClr val="000000"/>
                </a:solidFill>
                <a:latin typeface="Arial"/>
                <a:ea typeface="Arial"/>
                <a:cs typeface="Arial"/>
                <a:sym typeface="Arial"/>
              </a:rPr>
              <a:t>n</a:t>
            </a:r>
            <a:r>
              <a:rPr lang="en-US" sz="2499">
                <a:solidFill>
                  <a:srgbClr val="000000"/>
                </a:solidFill>
                <a:latin typeface="Arial"/>
                <a:ea typeface="Arial"/>
                <a:cs typeface="Arial"/>
                <a:sym typeface="Arial"/>
              </a:rPr>
              <a:t>ali</a:t>
            </a:r>
            <a:r>
              <a:rPr lang="en-US" sz="2499" u="none">
                <a:solidFill>
                  <a:srgbClr val="000000"/>
                </a:solidFill>
                <a:latin typeface="Arial"/>
                <a:ea typeface="Arial"/>
                <a:cs typeface="Arial"/>
                <a:sym typeface="Arial"/>
              </a:rPr>
              <a:t>z</a:t>
            </a:r>
            <a:r>
              <a:rPr lang="en-US" sz="2499">
                <a:solidFill>
                  <a:srgbClr val="000000"/>
                </a:solidFill>
                <a:latin typeface="Arial"/>
                <a:ea typeface="Arial"/>
                <a:cs typeface="Arial"/>
                <a:sym typeface="Arial"/>
              </a:rPr>
              <a:t>atio</a:t>
            </a:r>
            <a:r>
              <a:rPr lang="en-US" sz="2499" u="none">
                <a:solidFill>
                  <a:srgbClr val="000000"/>
                </a:solidFill>
                <a:latin typeface="Arial"/>
                <a:ea typeface="Arial"/>
                <a:cs typeface="Arial"/>
                <a:sym typeface="Arial"/>
              </a:rPr>
              <a:t>n </a:t>
            </a:r>
            <a:r>
              <a:rPr lang="en-US" sz="2499">
                <a:solidFill>
                  <a:srgbClr val="000000"/>
                </a:solidFill>
                <a:latin typeface="Arial"/>
                <a:ea typeface="Arial"/>
                <a:cs typeface="Arial"/>
                <a:sym typeface="Arial"/>
              </a:rPr>
              <a:t>of y</a:t>
            </a:r>
            <a:r>
              <a:rPr lang="en-US" sz="2499" u="none">
                <a:solidFill>
                  <a:srgbClr val="000000"/>
                </a:solidFill>
                <a:latin typeface="Arial"/>
                <a:ea typeface="Arial"/>
                <a:cs typeface="Arial"/>
                <a:sym typeface="Arial"/>
              </a:rPr>
              <a:t>ou</a:t>
            </a:r>
            <a:r>
              <a:rPr lang="en-US" sz="2499">
                <a:solidFill>
                  <a:srgbClr val="000000"/>
                </a:solidFill>
                <a:latin typeface="Arial"/>
                <a:ea typeface="Arial"/>
                <a:cs typeface="Arial"/>
                <a:sym typeface="Arial"/>
              </a:rPr>
              <a:t>r vis</a:t>
            </a:r>
            <a:r>
              <a:rPr lang="en-US" sz="2499" u="none">
                <a:solidFill>
                  <a:srgbClr val="000000"/>
                </a:solidFill>
                <a:latin typeface="Arial"/>
                <a:ea typeface="Arial"/>
                <a:cs typeface="Arial"/>
                <a:sym typeface="Arial"/>
              </a:rPr>
              <a:t>a</a:t>
            </a:r>
            <a:r>
              <a:rPr lang="en-US" sz="2499">
                <a:solidFill>
                  <a:srgbClr val="000000"/>
                </a:solidFill>
                <a:latin typeface="Arial"/>
                <a:ea typeface="Arial"/>
                <a:cs typeface="Arial"/>
                <a:sym typeface="Arial"/>
              </a:rPr>
              <a:t> </a:t>
            </a:r>
            <a:r>
              <a:rPr lang="en-US" sz="2499" u="none">
                <a:solidFill>
                  <a:srgbClr val="000000"/>
                </a:solidFill>
                <a:latin typeface="Arial"/>
                <a:ea typeface="Arial"/>
                <a:cs typeface="Arial"/>
                <a:sym typeface="Arial"/>
              </a:rPr>
              <a:t>a</a:t>
            </a:r>
            <a:r>
              <a:rPr lang="en-US" sz="2499">
                <a:solidFill>
                  <a:srgbClr val="000000"/>
                </a:solidFill>
                <a:latin typeface="Arial"/>
                <a:ea typeface="Arial"/>
                <a:cs typeface="Arial"/>
                <a:sym typeface="Arial"/>
              </a:rPr>
              <a:t>pplicatio</a:t>
            </a:r>
            <a:r>
              <a:rPr lang="en-US" sz="2499" u="none">
                <a:solidFill>
                  <a:srgbClr val="000000"/>
                </a:solidFill>
                <a:latin typeface="Arial"/>
                <a:ea typeface="Arial"/>
                <a:cs typeface="Arial"/>
                <a:sym typeface="Arial"/>
              </a:rPr>
              <a:t>n is d</a:t>
            </a:r>
            <a:r>
              <a:rPr lang="en-US" sz="2499">
                <a:solidFill>
                  <a:srgbClr val="000000"/>
                </a:solidFill>
                <a:latin typeface="Arial"/>
                <a:ea typeface="Arial"/>
                <a:cs typeface="Arial"/>
                <a:sym typeface="Arial"/>
              </a:rPr>
              <a:t>elayed, yo</a:t>
            </a:r>
            <a:r>
              <a:rPr lang="en-US" sz="2499" u="none">
                <a:solidFill>
                  <a:srgbClr val="000000"/>
                </a:solidFill>
                <a:latin typeface="Arial"/>
                <a:ea typeface="Arial"/>
                <a:cs typeface="Arial"/>
                <a:sym typeface="Arial"/>
              </a:rPr>
              <a:t>u</a:t>
            </a:r>
            <a:r>
              <a:rPr lang="en-US" sz="2499">
                <a:solidFill>
                  <a:srgbClr val="000000"/>
                </a:solidFill>
                <a:latin typeface="Arial"/>
                <a:ea typeface="Arial"/>
                <a:cs typeface="Arial"/>
                <a:sym typeface="Arial"/>
              </a:rPr>
              <a:t> </a:t>
            </a:r>
            <a:r>
              <a:rPr lang="en-US" sz="2499" u="none">
                <a:solidFill>
                  <a:srgbClr val="000000"/>
                </a:solidFill>
                <a:latin typeface="Arial"/>
                <a:ea typeface="Arial"/>
                <a:cs typeface="Arial"/>
                <a:sym typeface="Arial"/>
              </a:rPr>
              <a:t>ma</a:t>
            </a:r>
            <a:r>
              <a:rPr lang="en-US" sz="2499">
                <a:solidFill>
                  <a:srgbClr val="000000"/>
                </a:solidFill>
                <a:latin typeface="Arial"/>
                <a:ea typeface="Arial"/>
                <a:cs typeface="Arial"/>
                <a:sym typeface="Arial"/>
              </a:rPr>
              <a:t>y request an a</a:t>
            </a:r>
            <a:r>
              <a:rPr lang="en-US" sz="2499">
                <a:solidFill>
                  <a:srgbClr val="000000"/>
                </a:solidFill>
                <a:latin typeface="Arial"/>
                <a:ea typeface="Arial"/>
                <a:cs typeface="Arial"/>
                <a:sym typeface="Arial"/>
              </a:rPr>
              <a:t>ppoint</a:t>
            </a:r>
            <a:r>
              <a:rPr lang="en-US" sz="2499">
                <a:solidFill>
                  <a:srgbClr val="000000"/>
                </a:solidFill>
                <a:latin typeface="Arial"/>
                <a:ea typeface="Arial"/>
                <a:cs typeface="Arial"/>
                <a:sym typeface="Arial"/>
              </a:rPr>
              <a:t>m</a:t>
            </a:r>
            <a:r>
              <a:rPr lang="en-US" sz="2499">
                <a:solidFill>
                  <a:srgbClr val="000000"/>
                </a:solidFill>
                <a:latin typeface="Arial"/>
                <a:ea typeface="Arial"/>
                <a:cs typeface="Arial"/>
                <a:sym typeface="Arial"/>
              </a:rPr>
              <a:t>ent fro</a:t>
            </a:r>
            <a:r>
              <a:rPr lang="en-US" sz="2499">
                <a:solidFill>
                  <a:srgbClr val="000000"/>
                </a:solidFill>
                <a:latin typeface="Arial"/>
                <a:ea typeface="Arial"/>
                <a:cs typeface="Arial"/>
                <a:sym typeface="Arial"/>
              </a:rPr>
              <a:t>m our Coordination Office at least 20</a:t>
            </a:r>
            <a:r>
              <a:rPr lang="en-US" sz="2499">
                <a:solidFill>
                  <a:srgbClr val="000000"/>
                </a:solidFill>
                <a:latin typeface="Arial"/>
                <a:ea typeface="Arial"/>
                <a:cs typeface="Arial"/>
                <a:sym typeface="Arial"/>
              </a:rPr>
              <a:t>–</a:t>
            </a:r>
            <a:r>
              <a:rPr lang="en-US" sz="2499">
                <a:solidFill>
                  <a:srgbClr val="000000"/>
                </a:solidFill>
                <a:latin typeface="Arial"/>
                <a:ea typeface="Arial"/>
                <a:cs typeface="Arial"/>
                <a:sym typeface="Arial"/>
              </a:rPr>
              <a:t>25 </a:t>
            </a:r>
            <a:r>
              <a:rPr lang="en-US" sz="2499">
                <a:solidFill>
                  <a:srgbClr val="000000"/>
                </a:solidFill>
                <a:latin typeface="Arial"/>
                <a:ea typeface="Arial"/>
                <a:cs typeface="Arial"/>
                <a:sym typeface="Arial"/>
              </a:rPr>
              <a:t>days</a:t>
            </a:r>
            <a:r>
              <a:rPr lang="en-US" sz="2499">
                <a:solidFill>
                  <a:srgbClr val="000000"/>
                </a:solidFill>
                <a:latin typeface="Arial"/>
                <a:ea typeface="Arial"/>
                <a:cs typeface="Arial"/>
                <a:sym typeface="Arial"/>
              </a:rPr>
              <a:t> </a:t>
            </a:r>
            <a:r>
              <a:rPr lang="en-US" sz="2499">
                <a:solidFill>
                  <a:srgbClr val="000000"/>
                </a:solidFill>
                <a:latin typeface="Arial"/>
                <a:ea typeface="Arial"/>
                <a:cs typeface="Arial"/>
                <a:sym typeface="Arial"/>
              </a:rPr>
              <a:t>befor</a:t>
            </a:r>
            <a:r>
              <a:rPr lang="en-US" sz="2499">
                <a:solidFill>
                  <a:srgbClr val="000000"/>
                </a:solidFill>
                <a:latin typeface="Arial"/>
                <a:ea typeface="Arial"/>
                <a:cs typeface="Arial"/>
                <a:sym typeface="Arial"/>
              </a:rPr>
              <a:t>e </a:t>
            </a:r>
            <a:r>
              <a:rPr lang="en-US" sz="2499">
                <a:solidFill>
                  <a:srgbClr val="000000"/>
                </a:solidFill>
                <a:latin typeface="Arial"/>
                <a:ea typeface="Arial"/>
                <a:cs typeface="Arial"/>
                <a:sym typeface="Arial"/>
              </a:rPr>
              <a:t>you</a:t>
            </a:r>
            <a:r>
              <a:rPr lang="en-US" sz="2499">
                <a:solidFill>
                  <a:srgbClr val="000000"/>
                </a:solidFill>
                <a:latin typeface="Arial"/>
                <a:ea typeface="Arial"/>
                <a:cs typeface="Arial"/>
                <a:sym typeface="Arial"/>
              </a:rPr>
              <a:t>r departure date, even if your visa has not yet been delivered to you, and you may open your Erasmus file on the appointment date assigned to you. In this case, your Erasmus Agreement will also be prepared and signed by you. However, as in all cases of missing documents, your Erasmus Agreement and file will not become valid unless you submit a copy of your visa to our Coordination Office by e-mail after your appointment.</a:t>
            </a:r>
          </a:p>
          <a:p>
            <a:pPr algn="just">
              <a:lnSpc>
                <a:spcPts val="5099"/>
              </a:lnSpc>
            </a:pPr>
          </a:p>
        </p:txBody>
      </p:sp>
    </p:spTree>
  </p:cSld>
  <p:clrMapOvr>
    <a:masterClrMapping/>
  </p:clrMapOvr>
  <p:transition spd="fast">
    <p:fade/>
  </p:transition>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08344" y="296985"/>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462311" y="1680174"/>
            <a:ext cx="12417323"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362642" y="0"/>
            <a:ext cx="10542055" cy="1680174"/>
            <a:chOff x="0" y="0"/>
            <a:chExt cx="16634181" cy="2651126"/>
          </a:xfrm>
        </p:grpSpPr>
        <p:sp>
          <p:nvSpPr>
            <p:cNvPr name="Freeform 7" id="7"/>
            <p:cNvSpPr/>
            <p:nvPr/>
          </p:nvSpPr>
          <p:spPr>
            <a:xfrm flipH="false" flipV="false" rot="0">
              <a:off x="0" y="0"/>
              <a:ext cx="16634178" cy="2651127"/>
            </a:xfrm>
            <a:custGeom>
              <a:avLst/>
              <a:gdLst/>
              <a:ahLst/>
              <a:cxnLst/>
              <a:rect r="r" b="b" t="t" l="l"/>
              <a:pathLst>
                <a:path h="2651127" w="16634178">
                  <a:moveTo>
                    <a:pt x="0" y="0"/>
                  </a:moveTo>
                  <a:lnTo>
                    <a:pt x="16634178" y="0"/>
                  </a:lnTo>
                  <a:lnTo>
                    <a:pt x="16634178" y="2651127"/>
                  </a:lnTo>
                  <a:lnTo>
                    <a:pt x="0" y="2651127"/>
                  </a:lnTo>
                  <a:close/>
                </a:path>
              </a:pathLst>
            </a:custGeom>
            <a:blipFill>
              <a:blip r:embed="rId4">
                <a:alphaModFix amt="0"/>
              </a:blip>
              <a:stretch>
                <a:fillRect l="0" t="-72256" r="0" b="-72256"/>
              </a:stretch>
            </a:blipFill>
          </p:spPr>
        </p:sp>
        <p:sp>
          <p:nvSpPr>
            <p:cNvPr name="TextBox 8" id="8"/>
            <p:cNvSpPr txBox="true"/>
            <p:nvPr/>
          </p:nvSpPr>
          <p:spPr>
            <a:xfrm>
              <a:off x="0" y="47625"/>
              <a:ext cx="16634181" cy="2603501"/>
            </a:xfrm>
            <a:prstGeom prst="rect">
              <a:avLst/>
            </a:prstGeom>
          </p:spPr>
          <p:txBody>
            <a:bodyPr anchor="ctr" rtlCol="false" tIns="0" lIns="0" bIns="0" rIns="0"/>
            <a:lstStyle/>
            <a:p>
              <a:pPr algn="l">
                <a:lnSpc>
                  <a:spcPts val="6480"/>
                </a:lnSpc>
              </a:pPr>
              <a:r>
                <a:rPr lang="en-US" sz="6000" b="true">
                  <a:solidFill>
                    <a:srgbClr val="FF0000"/>
                  </a:solidFill>
                  <a:latin typeface="Arial Bold"/>
                  <a:ea typeface="Arial Bold"/>
                  <a:cs typeface="Arial Bold"/>
                  <a:sym typeface="Arial Bold"/>
                </a:rPr>
                <a:t>Import</a:t>
              </a:r>
              <a:r>
                <a:rPr lang="en-US" sz="6000" b="true">
                  <a:solidFill>
                    <a:srgbClr val="FF0000"/>
                  </a:solidFill>
                  <a:latin typeface="Arial Bold"/>
                  <a:ea typeface="Arial Bold"/>
                  <a:cs typeface="Arial Bold"/>
                  <a:sym typeface="Arial Bold"/>
                </a:rPr>
                <a:t>ant Points to Consider</a:t>
              </a:r>
            </a:p>
          </p:txBody>
        </p:sp>
      </p:grpSp>
      <p:sp>
        <p:nvSpPr>
          <p:cNvPr name="TextBox 9" id="9"/>
          <p:cNvSpPr txBox="true"/>
          <p:nvPr/>
        </p:nvSpPr>
        <p:spPr>
          <a:xfrm rot="0">
            <a:off x="0" y="2376732"/>
            <a:ext cx="18288000" cy="6230042"/>
          </a:xfrm>
          <a:prstGeom prst="rect">
            <a:avLst/>
          </a:prstGeom>
        </p:spPr>
        <p:txBody>
          <a:bodyPr anchor="t" rtlCol="false" tIns="0" lIns="0" bIns="0" rIns="0">
            <a:spAutoFit/>
          </a:bodyPr>
          <a:lstStyle/>
          <a:p>
            <a:pPr algn="just" marL="491519" indent="-245760" lvl="1">
              <a:lnSpc>
                <a:spcPts val="2639"/>
              </a:lnSpc>
              <a:buFont typeface="Arial"/>
              <a:buChar char="•"/>
            </a:pPr>
            <a:r>
              <a:rPr lang="en-US" sz="2715">
                <a:solidFill>
                  <a:srgbClr val="000000"/>
                </a:solidFill>
                <a:latin typeface="Arial"/>
                <a:ea typeface="Arial"/>
                <a:cs typeface="Arial"/>
                <a:sym typeface="Arial"/>
              </a:rPr>
              <a:t>It</a:t>
            </a:r>
            <a:r>
              <a:rPr lang="en-US" sz="2715">
                <a:solidFill>
                  <a:srgbClr val="000000"/>
                </a:solidFill>
                <a:latin typeface="Arial"/>
                <a:ea typeface="Arial"/>
                <a:cs typeface="Arial"/>
                <a:sym typeface="Arial"/>
              </a:rPr>
              <a:t> is important that you properly inform your family members about the financial aspects of the process.</a:t>
            </a:r>
          </a:p>
          <a:p>
            <a:pPr algn="just">
              <a:lnSpc>
                <a:spcPts val="2639"/>
              </a:lnSpc>
            </a:pPr>
          </a:p>
          <a:p>
            <a:pPr algn="just" marL="491519" indent="-245760" lvl="1">
              <a:lnSpc>
                <a:spcPts val="2639"/>
              </a:lnSpc>
              <a:buFont typeface="Arial"/>
              <a:buChar char="•"/>
            </a:pPr>
            <a:r>
              <a:rPr lang="en-US" sz="2715">
                <a:solidFill>
                  <a:srgbClr val="000000"/>
                </a:solidFill>
                <a:latin typeface="Arial"/>
                <a:ea typeface="Arial"/>
                <a:cs typeface="Arial"/>
                <a:sym typeface="Arial"/>
              </a:rPr>
              <a:t>Befo</a:t>
            </a:r>
            <a:r>
              <a:rPr lang="en-US" sz="2715">
                <a:solidFill>
                  <a:srgbClr val="000000"/>
                </a:solidFill>
                <a:latin typeface="Arial"/>
                <a:ea typeface="Arial"/>
                <a:cs typeface="Arial"/>
                <a:sym typeface="Arial"/>
              </a:rPr>
              <a:t>re your departure within the scope of Erasmus,  sona ekle you should be aware that you need to complete many bureaucratic procedures, especially during the visa application process.</a:t>
            </a:r>
          </a:p>
          <a:p>
            <a:pPr algn="just">
              <a:lnSpc>
                <a:spcPts val="2639"/>
              </a:lnSpc>
            </a:pPr>
          </a:p>
          <a:p>
            <a:pPr algn="just" marL="491519" indent="-245760" lvl="1">
              <a:lnSpc>
                <a:spcPts val="2639"/>
              </a:lnSpc>
              <a:buFont typeface="Arial"/>
              <a:buChar char="•"/>
            </a:pPr>
            <a:r>
              <a:rPr lang="en-US" sz="2715">
                <a:solidFill>
                  <a:srgbClr val="000000"/>
                </a:solidFill>
                <a:latin typeface="Arial"/>
                <a:ea typeface="Arial"/>
                <a:cs typeface="Arial"/>
                <a:sym typeface="Arial"/>
              </a:rPr>
              <a:t>B</a:t>
            </a:r>
            <a:r>
              <a:rPr lang="en-US" sz="2715">
                <a:solidFill>
                  <a:srgbClr val="000000"/>
                </a:solidFill>
                <a:latin typeface="Arial"/>
                <a:ea typeface="Arial"/>
                <a:cs typeface="Arial"/>
                <a:sym typeface="Arial"/>
              </a:rPr>
              <a:t>efore your departure, you may make by improve your foreign language skills or, if possible, save money</a:t>
            </a:r>
          </a:p>
          <a:p>
            <a:pPr algn="just" marL="491519" indent="-245760" lvl="1">
              <a:lnSpc>
                <a:spcPts val="2639"/>
              </a:lnSpc>
              <a:buFont typeface="Arial"/>
              <a:buChar char="•"/>
            </a:pPr>
            <a:r>
              <a:rPr lang="en-US" sz="2715">
                <a:solidFill>
                  <a:srgbClr val="000000"/>
                </a:solidFill>
                <a:latin typeface="Arial"/>
                <a:ea typeface="Arial"/>
                <a:cs typeface="Arial"/>
                <a:sym typeface="Arial"/>
              </a:rPr>
              <a:t>Making expenses such as purchasing flight tickets as close as possible to your study mobility date, and preferably in a refundable way, which will help prevent possible problems or financial loss that may arise due to situations such as visa application rejection.</a:t>
            </a:r>
          </a:p>
          <a:p>
            <a:pPr algn="just">
              <a:lnSpc>
                <a:spcPts val="2639"/>
              </a:lnSpc>
            </a:pPr>
          </a:p>
          <a:p>
            <a:pPr algn="just" marL="491519" indent="-245760" lvl="1">
              <a:lnSpc>
                <a:spcPts val="2639"/>
              </a:lnSpc>
              <a:buFont typeface="Arial"/>
              <a:buChar char="•"/>
            </a:pPr>
            <a:r>
              <a:rPr lang="en-US" sz="2715">
                <a:solidFill>
                  <a:srgbClr val="000000"/>
                </a:solidFill>
                <a:latin typeface="Arial"/>
                <a:ea typeface="Arial"/>
                <a:cs typeface="Arial"/>
                <a:sym typeface="Arial"/>
              </a:rPr>
              <a:t>Please not</a:t>
            </a:r>
            <a:r>
              <a:rPr lang="en-US" sz="2715">
                <a:solidFill>
                  <a:srgbClr val="000000"/>
                </a:solidFill>
                <a:latin typeface="Arial"/>
                <a:ea typeface="Arial"/>
                <a:cs typeface="Arial"/>
                <a:sym typeface="Arial"/>
              </a:rPr>
              <a:t>e that, as of 30 April 2026, our budget has not yet been determined and students are still in “candidate” status, as stated in the application announcement.</a:t>
            </a:r>
          </a:p>
          <a:p>
            <a:pPr algn="just" marL="491519" indent="-245760" lvl="1">
              <a:lnSpc>
                <a:spcPts val="2639"/>
              </a:lnSpc>
              <a:buFont typeface="Arial"/>
              <a:buChar char="•"/>
            </a:pPr>
            <a:r>
              <a:rPr lang="en-US" sz="2715">
                <a:solidFill>
                  <a:srgbClr val="000000"/>
                </a:solidFill>
                <a:latin typeface="Arial"/>
                <a:ea typeface="Arial"/>
                <a:cs typeface="Arial"/>
                <a:sym typeface="Arial"/>
              </a:rPr>
              <a:t>Grant payments can only be made after our budget is finalized and transferred to our university.</a:t>
            </a:r>
          </a:p>
          <a:p>
            <a:pPr algn="just">
              <a:lnSpc>
                <a:spcPts val="2639"/>
              </a:lnSpc>
            </a:pPr>
          </a:p>
          <a:p>
            <a:pPr algn="just">
              <a:lnSpc>
                <a:spcPts val="2639"/>
              </a:lnSpc>
            </a:pPr>
            <a:r>
              <a:rPr lang="en-US" sz="2715">
                <a:solidFill>
                  <a:srgbClr val="000000"/>
                </a:solidFill>
                <a:latin typeface="Arial"/>
                <a:ea typeface="Arial"/>
                <a:cs typeface="Arial"/>
                <a:sym typeface="Arial"/>
              </a:rPr>
              <a:t>    Therefore, students should carefully consider the information provided in the announcements and in this presentation when planning their expenses.</a:t>
            </a:r>
          </a:p>
          <a:p>
            <a:pPr algn="just">
              <a:lnSpc>
                <a:spcPts val="2639"/>
              </a:lnSpc>
            </a:pPr>
          </a:p>
          <a:p>
            <a:pPr algn="l" marL="491519" indent="-245760" lvl="1">
              <a:lnSpc>
                <a:spcPts val="2639"/>
              </a:lnSpc>
            </a:pPr>
          </a:p>
          <a:p>
            <a:pPr algn="l" marL="491519" indent="-245760" lvl="1">
              <a:lnSpc>
                <a:spcPts val="2639"/>
              </a:lnSpc>
            </a:pPr>
          </a:p>
        </p:txBody>
      </p:sp>
    </p:spTree>
  </p:cSld>
  <p:clrMapOvr>
    <a:masterClrMapping/>
  </p:clrMapOvr>
  <p:transition spd="fast">
    <p:fade/>
  </p:transition>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642736" y="205932"/>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300620" y="1570433"/>
            <a:ext cx="12589965"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300361" y="-92011"/>
            <a:ext cx="12475635" cy="2241423"/>
            <a:chOff x="0" y="0"/>
            <a:chExt cx="16634181" cy="2988564"/>
          </a:xfrm>
        </p:grpSpPr>
        <p:sp>
          <p:nvSpPr>
            <p:cNvPr name="Freeform 7" id="7"/>
            <p:cNvSpPr/>
            <p:nvPr/>
          </p:nvSpPr>
          <p:spPr>
            <a:xfrm flipH="false" flipV="false" rot="0">
              <a:off x="0" y="0"/>
              <a:ext cx="16634178" cy="2988565"/>
            </a:xfrm>
            <a:custGeom>
              <a:avLst/>
              <a:gdLst/>
              <a:ahLst/>
              <a:cxnLst/>
              <a:rect r="r" b="b" t="t" l="l"/>
              <a:pathLst>
                <a:path h="2988565" w="16634178">
                  <a:moveTo>
                    <a:pt x="0" y="0"/>
                  </a:moveTo>
                  <a:lnTo>
                    <a:pt x="16634178" y="0"/>
                  </a:lnTo>
                  <a:lnTo>
                    <a:pt x="16634178" y="2988565"/>
                  </a:lnTo>
                  <a:lnTo>
                    <a:pt x="0" y="2988565"/>
                  </a:lnTo>
                  <a:close/>
                </a:path>
              </a:pathLst>
            </a:custGeom>
            <a:blipFill>
              <a:blip r:embed="rId4">
                <a:alphaModFix amt="0"/>
              </a:blip>
              <a:stretch>
                <a:fillRect l="0" t="-64098" r="0" b="-52807"/>
              </a:stretch>
            </a:blipFill>
          </p:spPr>
        </p:sp>
        <p:sp>
          <p:nvSpPr>
            <p:cNvPr name="TextBox 8" id="8"/>
            <p:cNvSpPr txBox="true"/>
            <p:nvPr/>
          </p:nvSpPr>
          <p:spPr>
            <a:xfrm>
              <a:off x="0" y="66675"/>
              <a:ext cx="16634181" cy="2921889"/>
            </a:xfrm>
            <a:prstGeom prst="rect">
              <a:avLst/>
            </a:prstGeom>
          </p:spPr>
          <p:txBody>
            <a:bodyPr anchor="ctr" rtlCol="false" tIns="0" lIns="0" bIns="0" rIns="0"/>
            <a:lstStyle/>
            <a:p>
              <a:pPr algn="l">
                <a:lnSpc>
                  <a:spcPts val="6372"/>
                </a:lnSpc>
              </a:pPr>
              <a:r>
                <a:rPr lang="en-US" b="true" sz="5900" spc="-35">
                  <a:solidFill>
                    <a:srgbClr val="FF0000"/>
                  </a:solidFill>
                  <a:latin typeface="TT Rounds Condensed Bold"/>
                  <a:ea typeface="TT Rounds Condensed Bold"/>
                  <a:cs typeface="TT Rounds Condensed Bold"/>
                  <a:sym typeface="TT Rounds Condensed Bold"/>
                </a:rPr>
                <a:t>Requ</a:t>
              </a:r>
              <a:r>
                <a:rPr lang="en-US" b="true" sz="5900" spc="-35">
                  <a:solidFill>
                    <a:srgbClr val="FF0000"/>
                  </a:solidFill>
                  <a:latin typeface="TT Rounds Condensed Bold"/>
                  <a:ea typeface="TT Rounds Condensed Bold"/>
                  <a:cs typeface="TT Rounds Condensed Bold"/>
                  <a:sym typeface="TT Rounds Condensed Bold"/>
                </a:rPr>
                <a:t>est for Participation Without Grant</a:t>
              </a:r>
            </a:p>
          </p:txBody>
        </p:sp>
      </p:grpSp>
      <p:sp>
        <p:nvSpPr>
          <p:cNvPr name="TextBox 9" id="9"/>
          <p:cNvSpPr txBox="true"/>
          <p:nvPr/>
        </p:nvSpPr>
        <p:spPr>
          <a:xfrm rot="0">
            <a:off x="300361" y="2582677"/>
            <a:ext cx="17552245" cy="6675623"/>
          </a:xfrm>
          <a:prstGeom prst="rect">
            <a:avLst/>
          </a:prstGeom>
        </p:spPr>
        <p:txBody>
          <a:bodyPr anchor="t" rtlCol="false" tIns="0" lIns="0" bIns="0" rIns="0">
            <a:spAutoFit/>
          </a:bodyPr>
          <a:lstStyle/>
          <a:p>
            <a:pPr algn="l">
              <a:lnSpc>
                <a:spcPts val="3470"/>
              </a:lnSpc>
            </a:pPr>
            <a:r>
              <a:rPr lang="en-US" sz="3570">
                <a:solidFill>
                  <a:srgbClr val="000000"/>
                </a:solidFill>
                <a:latin typeface="Calibri (MS)"/>
                <a:ea typeface="Calibri (MS)"/>
                <a:cs typeface="Calibri (MS)"/>
                <a:sym typeface="Calibri (MS)"/>
              </a:rPr>
              <a:t>R</a:t>
            </a:r>
            <a:r>
              <a:rPr lang="en-US" sz="3570">
                <a:solidFill>
                  <a:srgbClr val="000000"/>
                </a:solidFill>
                <a:latin typeface="Calibri (MS)"/>
                <a:ea typeface="Calibri (MS)"/>
                <a:cs typeface="Calibri (MS)"/>
                <a:sym typeface="Calibri (MS)"/>
              </a:rPr>
              <a:t>equests will also be collected from students who are on the reserve list in t</a:t>
            </a:r>
            <a:r>
              <a:rPr lang="en-US" sz="3570" u="none">
                <a:solidFill>
                  <a:srgbClr val="000000"/>
                </a:solidFill>
                <a:latin typeface="Calibri (MS)"/>
                <a:ea typeface="Calibri (MS)"/>
                <a:cs typeface="Calibri (MS)"/>
                <a:sym typeface="Calibri (MS)"/>
              </a:rPr>
              <a:t>he</a:t>
            </a:r>
            <a:r>
              <a:rPr lang="en-US" sz="3570">
                <a:solidFill>
                  <a:srgbClr val="000000"/>
                </a:solidFill>
                <a:latin typeface="Calibri (MS)"/>
                <a:ea typeface="Calibri (MS)"/>
                <a:cs typeface="Calibri (MS)"/>
                <a:sym typeface="Calibri (MS)"/>
              </a:rPr>
              <a:t> placement li</a:t>
            </a:r>
            <a:r>
              <a:rPr lang="en-US" sz="3570" u="none">
                <a:solidFill>
                  <a:srgbClr val="000000"/>
                </a:solidFill>
                <a:latin typeface="Calibri (MS)"/>
                <a:ea typeface="Calibri (MS)"/>
                <a:cs typeface="Calibri (MS)"/>
                <a:sym typeface="Calibri (MS)"/>
              </a:rPr>
              <a:t>s</a:t>
            </a:r>
            <a:r>
              <a:rPr lang="en-US" sz="3570">
                <a:solidFill>
                  <a:srgbClr val="000000"/>
                </a:solidFill>
                <a:latin typeface="Calibri (MS)"/>
                <a:ea typeface="Calibri (MS)"/>
                <a:cs typeface="Calibri (MS)"/>
                <a:sym typeface="Calibri (MS)"/>
              </a:rPr>
              <a:t>t and who w</a:t>
            </a:r>
            <a:r>
              <a:rPr lang="en-US" sz="3570" u="none">
                <a:solidFill>
                  <a:srgbClr val="000000"/>
                </a:solidFill>
                <a:latin typeface="Calibri (MS)"/>
                <a:ea typeface="Calibri (MS)"/>
                <a:cs typeface="Calibri (MS)"/>
                <a:sym typeface="Calibri (MS)"/>
              </a:rPr>
              <a:t>i</a:t>
            </a:r>
            <a:r>
              <a:rPr lang="en-US" sz="3570">
                <a:solidFill>
                  <a:srgbClr val="000000"/>
                </a:solidFill>
                <a:latin typeface="Calibri (MS)"/>
                <a:ea typeface="Calibri (MS)"/>
                <a:cs typeface="Calibri (MS)"/>
                <a:sym typeface="Calibri (MS)"/>
              </a:rPr>
              <a:t>sh</a:t>
            </a:r>
            <a:r>
              <a:rPr lang="en-US" sz="3570" u="none">
                <a:solidFill>
                  <a:srgbClr val="000000"/>
                </a:solidFill>
                <a:latin typeface="Calibri (MS)"/>
                <a:ea typeface="Calibri (MS)"/>
                <a:cs typeface="Calibri (MS)"/>
                <a:sym typeface="Calibri (MS)"/>
              </a:rPr>
              <a:t> </a:t>
            </a:r>
            <a:r>
              <a:rPr lang="en-US" sz="3570">
                <a:solidFill>
                  <a:srgbClr val="000000"/>
                </a:solidFill>
                <a:latin typeface="Calibri (MS)"/>
                <a:ea typeface="Calibri (MS)"/>
                <a:cs typeface="Calibri (MS)"/>
                <a:sym typeface="Calibri (MS)"/>
              </a:rPr>
              <a:t>t</a:t>
            </a:r>
            <a:r>
              <a:rPr lang="en-US" sz="3570" u="none">
                <a:solidFill>
                  <a:srgbClr val="000000"/>
                </a:solidFill>
                <a:latin typeface="Calibri (MS)"/>
                <a:ea typeface="Calibri (MS)"/>
                <a:cs typeface="Calibri (MS)"/>
                <a:sym typeface="Calibri (MS)"/>
              </a:rPr>
              <a:t>o</a:t>
            </a:r>
            <a:r>
              <a:rPr lang="en-US" sz="3570">
                <a:solidFill>
                  <a:srgbClr val="000000"/>
                </a:solidFill>
                <a:latin typeface="Calibri (MS)"/>
                <a:ea typeface="Calibri (MS)"/>
                <a:cs typeface="Calibri (MS)"/>
                <a:sym typeface="Calibri (MS)"/>
              </a:rPr>
              <a:t> c</a:t>
            </a:r>
            <a:r>
              <a:rPr lang="en-US" sz="3570" u="none">
                <a:solidFill>
                  <a:srgbClr val="000000"/>
                </a:solidFill>
                <a:latin typeface="Calibri (MS)"/>
                <a:ea typeface="Calibri (MS)"/>
                <a:cs typeface="Calibri (MS)"/>
                <a:sym typeface="Calibri (MS)"/>
              </a:rPr>
              <a:t>ar</a:t>
            </a:r>
            <a:r>
              <a:rPr lang="en-US" sz="3570">
                <a:solidFill>
                  <a:srgbClr val="000000"/>
                </a:solidFill>
                <a:latin typeface="Calibri (MS)"/>
                <a:ea typeface="Calibri (MS)"/>
                <a:cs typeface="Calibri (MS)"/>
                <a:sym typeface="Calibri (MS)"/>
              </a:rPr>
              <a:t>ry out</a:t>
            </a:r>
            <a:r>
              <a:rPr lang="en-US" sz="3570" u="none">
                <a:solidFill>
                  <a:srgbClr val="000000"/>
                </a:solidFill>
                <a:latin typeface="Calibri (MS)"/>
                <a:ea typeface="Calibri (MS)"/>
                <a:cs typeface="Calibri (MS)"/>
                <a:sym typeface="Calibri (MS)"/>
              </a:rPr>
              <a:t> </a:t>
            </a:r>
            <a:r>
              <a:rPr lang="en-US" sz="3570">
                <a:solidFill>
                  <a:srgbClr val="000000"/>
                </a:solidFill>
                <a:latin typeface="Calibri (MS)"/>
                <a:ea typeface="Calibri (MS)"/>
                <a:cs typeface="Calibri (MS)"/>
                <a:sym typeface="Calibri (MS)"/>
              </a:rPr>
              <a:t>Erasmus study mobility without a grant. These students may have the opportunity to become exchange students in the Spring semester.</a:t>
            </a:r>
          </a:p>
          <a:p>
            <a:pPr algn="l">
              <a:lnSpc>
                <a:spcPts val="3470"/>
              </a:lnSpc>
            </a:pPr>
          </a:p>
          <a:p>
            <a:pPr algn="l" marL="646081" indent="-323040" lvl="1">
              <a:lnSpc>
                <a:spcPts val="3470"/>
              </a:lnSpc>
              <a:buFont typeface="Arial"/>
              <a:buChar char="•"/>
            </a:pPr>
            <a:r>
              <a:rPr lang="en-US" b="true" sz="3570">
                <a:solidFill>
                  <a:srgbClr val="000000"/>
                </a:solidFill>
                <a:latin typeface="Calibri (MS) Bold"/>
                <a:ea typeface="Calibri (MS) Bold"/>
                <a:cs typeface="Calibri (MS) Bold"/>
                <a:sym typeface="Calibri (MS) Bold"/>
              </a:rPr>
              <a:t>Dat</a:t>
            </a:r>
            <a:r>
              <a:rPr lang="en-US" b="true" sz="3570">
                <a:solidFill>
                  <a:srgbClr val="000000"/>
                </a:solidFill>
                <a:latin typeface="Calibri (MS) Bold"/>
                <a:ea typeface="Calibri (MS) Bold"/>
                <a:cs typeface="Calibri (MS) Bold"/>
                <a:sym typeface="Calibri (MS) Bold"/>
              </a:rPr>
              <a:t>es for Receiving Requests for Participation Without </a:t>
            </a:r>
            <a:r>
              <a:rPr lang="en-US" b="true" sz="3570">
                <a:solidFill>
                  <a:srgbClr val="000000"/>
                </a:solidFill>
                <a:latin typeface="Calibri (MS) Bold"/>
                <a:ea typeface="Calibri (MS) Bold"/>
                <a:cs typeface="Calibri (MS) Bold"/>
                <a:sym typeface="Calibri (MS) Bold"/>
              </a:rPr>
              <a:t>a</a:t>
            </a:r>
            <a:r>
              <a:rPr lang="en-US" b="true" sz="3570">
                <a:solidFill>
                  <a:srgbClr val="000000"/>
                </a:solidFill>
                <a:latin typeface="Calibri (MS) Bold"/>
                <a:ea typeface="Calibri (MS) Bold"/>
                <a:cs typeface="Calibri (MS) Bold"/>
                <a:sym typeface="Calibri (MS) Bold"/>
              </a:rPr>
              <a:t> </a:t>
            </a:r>
            <a:r>
              <a:rPr lang="en-US" b="true" sz="3570">
                <a:solidFill>
                  <a:srgbClr val="000000"/>
                </a:solidFill>
                <a:latin typeface="Calibri (MS) Bold"/>
                <a:ea typeface="Calibri (MS) Bold"/>
                <a:cs typeface="Calibri (MS) Bold"/>
                <a:sym typeface="Calibri (MS) Bold"/>
              </a:rPr>
              <a:t>Grant:</a:t>
            </a:r>
          </a:p>
          <a:p>
            <a:pPr algn="l">
              <a:lnSpc>
                <a:spcPts val="3470"/>
              </a:lnSpc>
            </a:pPr>
          </a:p>
          <a:p>
            <a:pPr algn="l" marL="646081" indent="-323040" lvl="1">
              <a:lnSpc>
                <a:spcPts val="3470"/>
              </a:lnSpc>
              <a:buFont typeface="Arial"/>
              <a:buChar char="•"/>
            </a:pPr>
            <a:r>
              <a:rPr lang="en-US" b="true" sz="3570">
                <a:solidFill>
                  <a:srgbClr val="000000"/>
                </a:solidFill>
                <a:latin typeface="Calibri (MS) Bold"/>
                <a:ea typeface="Calibri (MS) Bold"/>
                <a:cs typeface="Calibri (MS) Bold"/>
                <a:sym typeface="Calibri (MS) Bold"/>
              </a:rPr>
              <a:t>Applic</a:t>
            </a:r>
            <a:r>
              <a:rPr lang="en-US" b="true" sz="3570">
                <a:solidFill>
                  <a:srgbClr val="000000"/>
                </a:solidFill>
                <a:latin typeface="Calibri (MS) Bold"/>
                <a:ea typeface="Calibri (MS) Bold"/>
                <a:cs typeface="Calibri (MS) Bold"/>
                <a:sym typeface="Calibri (MS) Bold"/>
              </a:rPr>
              <a:t>ation Method:</a:t>
            </a:r>
          </a:p>
          <a:p>
            <a:pPr algn="l">
              <a:lnSpc>
                <a:spcPts val="3470"/>
              </a:lnSpc>
            </a:pPr>
          </a:p>
          <a:p>
            <a:pPr algn="l">
              <a:lnSpc>
                <a:spcPts val="3470"/>
              </a:lnSpc>
            </a:pPr>
            <a:r>
              <a:rPr lang="en-US" b="true" sz="3570">
                <a:solidFill>
                  <a:srgbClr val="000000"/>
                </a:solidFill>
                <a:latin typeface="Calibri (MS) Bold"/>
                <a:ea typeface="Calibri (MS) Bold"/>
                <a:cs typeface="Calibri (MS) Bold"/>
                <a:sym typeface="Calibri (MS) Bold"/>
              </a:rPr>
              <a:t>Applic</a:t>
            </a:r>
            <a:r>
              <a:rPr lang="en-US" b="true" sz="3570">
                <a:solidFill>
                  <a:srgbClr val="000000"/>
                </a:solidFill>
                <a:latin typeface="Calibri (MS) Bold"/>
                <a:ea typeface="Calibri (MS) Bold"/>
                <a:cs typeface="Calibri (MS) Bold"/>
                <a:sym typeface="Calibri (MS) Bold"/>
              </a:rPr>
              <a:t>ations must be made between the specified dates by sending the completed and signed “Erasmus+ Study Mobility Request for Participation Without a Grant Form” to the Coordination Office e-mail address provided below: </a:t>
            </a:r>
            <a:r>
              <a:rPr lang="en-US" b="true" sz="3570" u="sng">
                <a:solidFill>
                  <a:srgbClr val="000000"/>
                </a:solidFill>
                <a:latin typeface="Calibri (MS) Bold"/>
                <a:ea typeface="Calibri (MS) Bold"/>
                <a:cs typeface="Calibri (MS) Bold"/>
                <a:sym typeface="Calibri (MS) Bold"/>
                <a:hlinkClick r:id="rId5" tooltip="mailto:erasmus@deu.edu.tr"/>
              </a:rPr>
              <a:t>erasmus@deu.edu.tr</a:t>
            </a:r>
          </a:p>
          <a:p>
            <a:pPr algn="l">
              <a:lnSpc>
                <a:spcPts val="3470"/>
              </a:lnSpc>
            </a:pPr>
            <a:r>
              <a:rPr lang="en-US" b="true" sz="3570">
                <a:solidFill>
                  <a:srgbClr val="000000"/>
                </a:solidFill>
                <a:latin typeface="Calibri (MS) Bold"/>
                <a:ea typeface="Calibri (MS) Bold"/>
                <a:cs typeface="Calibri (MS) Bold"/>
                <a:sym typeface="Calibri (MS) Bold"/>
              </a:rPr>
              <a:t>The template of the </a:t>
            </a:r>
            <a:r>
              <a:rPr lang="en-US" b="true" sz="3570">
                <a:solidFill>
                  <a:srgbClr val="000000"/>
                </a:solidFill>
                <a:latin typeface="Calibri (MS) Bold"/>
                <a:ea typeface="Calibri (MS) Bold"/>
                <a:cs typeface="Calibri (MS) Bold"/>
                <a:sym typeface="Calibri (MS) Bold"/>
              </a:rPr>
              <a:t>Erasmus+ Study Mobility Request for Participation Without a Grant Form will be published on our website on 3 August 2026.</a:t>
            </a:r>
          </a:p>
          <a:p>
            <a:pPr algn="l">
              <a:lnSpc>
                <a:spcPts val="3470"/>
              </a:lnSpc>
            </a:pPr>
          </a:p>
          <a:p>
            <a:pPr algn="l" marL="646081" indent="-323040" lvl="1">
              <a:lnSpc>
                <a:spcPts val="3470"/>
              </a:lnSpc>
            </a:pP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rot="31200">
            <a:off x="1199893" y="2507456"/>
            <a:ext cx="12590450"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257300" y="547688"/>
            <a:ext cx="12475635" cy="2035765"/>
            <a:chOff x="0" y="0"/>
            <a:chExt cx="16634181" cy="2714353"/>
          </a:xfrm>
        </p:grpSpPr>
        <p:sp>
          <p:nvSpPr>
            <p:cNvPr name="Freeform 7" id="7"/>
            <p:cNvSpPr/>
            <p:nvPr/>
          </p:nvSpPr>
          <p:spPr>
            <a:xfrm flipH="false" flipV="false" rot="0">
              <a:off x="0" y="0"/>
              <a:ext cx="16634178" cy="2714354"/>
            </a:xfrm>
            <a:custGeom>
              <a:avLst/>
              <a:gdLst/>
              <a:ahLst/>
              <a:cxnLst/>
              <a:rect r="r" b="b" t="t" l="l"/>
              <a:pathLst>
                <a:path h="2714354" w="16634178">
                  <a:moveTo>
                    <a:pt x="0" y="0"/>
                  </a:moveTo>
                  <a:lnTo>
                    <a:pt x="16634178" y="0"/>
                  </a:lnTo>
                  <a:lnTo>
                    <a:pt x="16634178" y="2714354"/>
                  </a:lnTo>
                  <a:lnTo>
                    <a:pt x="0" y="2714354"/>
                  </a:lnTo>
                  <a:close/>
                </a:path>
              </a:pathLst>
            </a:custGeom>
            <a:blipFill>
              <a:blip r:embed="rId4">
                <a:alphaModFix amt="0"/>
              </a:blip>
              <a:stretch>
                <a:fillRect l="0" t="-70573" r="0" b="-68244"/>
              </a:stretch>
            </a:blipFill>
          </p:spPr>
        </p:sp>
        <p:sp>
          <p:nvSpPr>
            <p:cNvPr name="TextBox 8" id="8"/>
            <p:cNvSpPr txBox="true"/>
            <p:nvPr/>
          </p:nvSpPr>
          <p:spPr>
            <a:xfrm>
              <a:off x="0" y="28575"/>
              <a:ext cx="16634181" cy="2685778"/>
            </a:xfrm>
            <a:prstGeom prst="rect">
              <a:avLst/>
            </a:prstGeom>
          </p:spPr>
          <p:txBody>
            <a:bodyPr anchor="ctr" rtlCol="false" tIns="0" lIns="0" bIns="0" rIns="0"/>
            <a:lstStyle/>
            <a:p>
              <a:pPr algn="l">
                <a:lnSpc>
                  <a:spcPts val="6415"/>
                </a:lnSpc>
              </a:pPr>
              <a:r>
                <a:rPr lang="en-US" sz="5940" b="true">
                  <a:solidFill>
                    <a:srgbClr val="FF0000"/>
                  </a:solidFill>
                  <a:latin typeface="Arial Bold"/>
                  <a:ea typeface="Arial Bold"/>
                  <a:cs typeface="Arial Bold"/>
                  <a:sym typeface="Arial Bold"/>
                </a:rPr>
                <a:t>DEU International Academic Relations Coordination Office</a:t>
              </a:r>
            </a:p>
          </p:txBody>
        </p:sp>
      </p:grpSp>
      <p:sp>
        <p:nvSpPr>
          <p:cNvPr name="TextBox 9" id="9"/>
          <p:cNvSpPr txBox="true"/>
          <p:nvPr/>
        </p:nvSpPr>
        <p:spPr>
          <a:xfrm rot="0">
            <a:off x="1257300" y="3073170"/>
            <a:ext cx="16236454" cy="3204972"/>
          </a:xfrm>
          <a:prstGeom prst="rect">
            <a:avLst/>
          </a:prstGeom>
        </p:spPr>
        <p:txBody>
          <a:bodyPr anchor="t" rtlCol="false" tIns="0" lIns="0" bIns="0" rIns="0">
            <a:spAutoFit/>
          </a:bodyPr>
          <a:lstStyle/>
          <a:p>
            <a:pPr algn="ctr">
              <a:lnSpc>
                <a:spcPts val="1500"/>
              </a:lnSpc>
            </a:pPr>
          </a:p>
          <a:p>
            <a:pPr algn="ctr">
              <a:lnSpc>
                <a:spcPts val="2100"/>
              </a:lnSpc>
            </a:pPr>
            <a:r>
              <a:rPr lang="en-US" sz="4200">
                <a:solidFill>
                  <a:srgbClr val="015092"/>
                </a:solidFill>
                <a:latin typeface="Calibri (MS)"/>
                <a:ea typeface="Calibri (MS)"/>
                <a:cs typeface="Calibri (MS)"/>
                <a:sym typeface="Calibri (MS)"/>
              </a:rPr>
              <a:t>E-mail: </a:t>
            </a:r>
            <a:r>
              <a:rPr lang="en-US" sz="4200" b="true">
                <a:solidFill>
                  <a:srgbClr val="015092"/>
                </a:solidFill>
                <a:latin typeface="Calibri (MS) Bold"/>
                <a:ea typeface="Calibri (MS) Bold"/>
                <a:cs typeface="Calibri (MS) Bold"/>
                <a:sym typeface="Calibri (MS) Bold"/>
              </a:rPr>
              <a:t>erasmus@deu.edu.tr</a:t>
            </a:r>
          </a:p>
          <a:p>
            <a:pPr algn="ctr">
              <a:lnSpc>
                <a:spcPts val="2100"/>
              </a:lnSpc>
            </a:pPr>
          </a:p>
          <a:p>
            <a:pPr algn="ctr">
              <a:lnSpc>
                <a:spcPts val="1500"/>
              </a:lnSpc>
            </a:pPr>
            <a:r>
              <a:rPr lang="en-US" sz="3000" b="true">
                <a:solidFill>
                  <a:srgbClr val="015092"/>
                </a:solidFill>
                <a:latin typeface="Calibri (MS) Bold"/>
                <a:ea typeface="Calibri (MS) Bold"/>
                <a:cs typeface="Calibri (MS) Bold"/>
                <a:sym typeface="Calibri (MS) Bold"/>
              </a:rPr>
              <a:t>DEU International Academic Relations Coordination Office</a:t>
            </a:r>
          </a:p>
          <a:p>
            <a:pPr algn="ctr">
              <a:lnSpc>
                <a:spcPts val="1500"/>
              </a:lnSpc>
            </a:pPr>
            <a:r>
              <a:rPr lang="en-US" sz="3000">
                <a:solidFill>
                  <a:srgbClr val="015092"/>
                </a:solidFill>
                <a:latin typeface="Calibri (MS)"/>
                <a:ea typeface="Calibri (MS)"/>
                <a:cs typeface="Calibri (MS)"/>
                <a:sym typeface="Calibri (MS)"/>
              </a:rPr>
              <a:t>	</a:t>
            </a:r>
          </a:p>
          <a:p>
            <a:pPr algn="ctr">
              <a:lnSpc>
                <a:spcPts val="1500"/>
              </a:lnSpc>
            </a:pPr>
            <a:r>
              <a:rPr lang="en-US" sz="3000">
                <a:solidFill>
                  <a:srgbClr val="015092"/>
                </a:solidFill>
                <a:latin typeface="Calibri (MS)"/>
                <a:ea typeface="Calibri (MS)"/>
                <a:cs typeface="Calibri (MS)"/>
                <a:sym typeface="Calibri (MS)"/>
              </a:rPr>
              <a:t>        Student Consultation Days</a:t>
            </a:r>
          </a:p>
          <a:p>
            <a:pPr algn="ctr">
              <a:lnSpc>
                <a:spcPts val="1500"/>
              </a:lnSpc>
            </a:pPr>
          </a:p>
          <a:p>
            <a:pPr algn="ctr">
              <a:lnSpc>
                <a:spcPts val="1500"/>
              </a:lnSpc>
            </a:pPr>
            <a:r>
              <a:rPr lang="en-US" sz="3000">
                <a:solidFill>
                  <a:srgbClr val="015092"/>
                </a:solidFill>
                <a:latin typeface="Calibri (MS)"/>
                <a:ea typeface="Calibri (MS)"/>
                <a:cs typeface="Calibri (MS)"/>
                <a:sym typeface="Calibri (MS)"/>
              </a:rPr>
              <a:t>      Tuesdays and Thursdays, 16:00–17:00</a:t>
            </a:r>
          </a:p>
          <a:p>
            <a:pPr algn="ctr">
              <a:lnSpc>
                <a:spcPts val="5040"/>
              </a:lnSpc>
            </a:pPr>
            <a:r>
              <a:rPr lang="en-US" sz="4200">
                <a:solidFill>
                  <a:srgbClr val="015092"/>
                </a:solidFill>
                <a:latin typeface="Calibri (MS)"/>
                <a:ea typeface="Calibri (MS)"/>
                <a:cs typeface="Calibri (MS)"/>
                <a:sym typeface="Calibri (MS)"/>
              </a:rPr>
              <a:t>Thank</a:t>
            </a:r>
            <a:r>
              <a:rPr lang="en-US" sz="4200">
                <a:solidFill>
                  <a:srgbClr val="015092"/>
                </a:solidFill>
                <a:latin typeface="Calibri (MS)"/>
                <a:ea typeface="Calibri (MS)"/>
                <a:cs typeface="Calibri (MS)"/>
                <a:sym typeface="Calibri (MS)"/>
              </a:rPr>
              <a:t> you for your attention.</a:t>
            </a:r>
          </a:p>
          <a:p>
            <a:pPr algn="l">
              <a:lnSpc>
                <a:spcPts val="2268"/>
              </a:lnSpc>
            </a:pPr>
            <a:r>
              <a:rPr lang="en-US" sz="2100">
                <a:solidFill>
                  <a:srgbClr val="015092"/>
                </a:solidFill>
                <a:latin typeface="Calibri (MS)"/>
                <a:ea typeface="Calibri (MS)"/>
                <a:cs typeface="Calibri (MS)"/>
                <a:sym typeface="Calibri (MS)"/>
              </a:rPr>
              <a:t>The</a:t>
            </a:r>
            <a:r>
              <a:rPr lang="en-US" sz="2100">
                <a:solidFill>
                  <a:srgbClr val="015092"/>
                </a:solidFill>
                <a:latin typeface="Calibri (MS)"/>
                <a:ea typeface="Calibri (MS)"/>
                <a:cs typeface="Calibri (MS)"/>
                <a:sym typeface="Calibri (MS)"/>
              </a:rPr>
              <a:t> information in this presentation dated 29 April 2025 is subject to change for students who will apply and be selected within the scope of projects and announcements in the following periods.</a:t>
            </a:r>
          </a:p>
          <a:p>
            <a:pPr algn="l">
              <a:lnSpc>
                <a:spcPts val="2268"/>
              </a:lnSpc>
            </a:pPr>
          </a:p>
        </p:txBody>
      </p:sp>
      <p:grpSp>
        <p:nvGrpSpPr>
          <p:cNvPr name="Group 10" id="10"/>
          <p:cNvGrpSpPr/>
          <p:nvPr/>
        </p:nvGrpSpPr>
        <p:grpSpPr>
          <a:xfrm rot="0">
            <a:off x="3779044" y="6641211"/>
            <a:ext cx="10729912" cy="1714500"/>
            <a:chOff x="0" y="0"/>
            <a:chExt cx="14306550" cy="2286000"/>
          </a:xfrm>
        </p:grpSpPr>
        <p:sp>
          <p:nvSpPr>
            <p:cNvPr name="Freeform 11" id="11" descr="a73c51931ac08f93c3257851bd7f2ae7"/>
            <p:cNvSpPr/>
            <p:nvPr/>
          </p:nvSpPr>
          <p:spPr>
            <a:xfrm flipH="false" flipV="false" rot="0">
              <a:off x="0" y="0"/>
              <a:ext cx="14306550" cy="2286000"/>
            </a:xfrm>
            <a:custGeom>
              <a:avLst/>
              <a:gdLst/>
              <a:ahLst/>
              <a:cxnLst/>
              <a:rect r="r" b="b" t="t" l="l"/>
              <a:pathLst>
                <a:path h="2286000" w="14306550">
                  <a:moveTo>
                    <a:pt x="0" y="0"/>
                  </a:moveTo>
                  <a:lnTo>
                    <a:pt x="14306550" y="0"/>
                  </a:lnTo>
                  <a:lnTo>
                    <a:pt x="14306550" y="2286000"/>
                  </a:lnTo>
                  <a:lnTo>
                    <a:pt x="0" y="2286000"/>
                  </a:lnTo>
                  <a:lnTo>
                    <a:pt x="0" y="0"/>
                  </a:lnTo>
                  <a:close/>
                </a:path>
              </a:pathLst>
            </a:custGeom>
            <a:blipFill>
              <a:blip r:embed="rId5"/>
              <a:stretch>
                <a:fillRect l="0" t="0" r="0"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rot="31200">
            <a:off x="1199893" y="2507456"/>
            <a:ext cx="12590450"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348740" y="421243"/>
            <a:ext cx="12475635" cy="2272544"/>
            <a:chOff x="0" y="0"/>
            <a:chExt cx="16634181" cy="3030059"/>
          </a:xfrm>
        </p:grpSpPr>
        <p:sp>
          <p:nvSpPr>
            <p:cNvPr name="Freeform 7" id="7"/>
            <p:cNvSpPr/>
            <p:nvPr/>
          </p:nvSpPr>
          <p:spPr>
            <a:xfrm flipH="false" flipV="false" rot="0">
              <a:off x="0" y="0"/>
              <a:ext cx="16634178" cy="3030060"/>
            </a:xfrm>
            <a:custGeom>
              <a:avLst/>
              <a:gdLst/>
              <a:ahLst/>
              <a:cxnLst/>
              <a:rect r="r" b="b" t="t" l="l"/>
              <a:pathLst>
                <a:path h="3030060" w="16634178">
                  <a:moveTo>
                    <a:pt x="0" y="0"/>
                  </a:moveTo>
                  <a:lnTo>
                    <a:pt x="16634178" y="0"/>
                  </a:lnTo>
                  <a:lnTo>
                    <a:pt x="16634178" y="3030060"/>
                  </a:lnTo>
                  <a:lnTo>
                    <a:pt x="0" y="3030060"/>
                  </a:lnTo>
                  <a:close/>
                </a:path>
              </a:pathLst>
            </a:custGeom>
            <a:blipFill>
              <a:blip r:embed="rId4">
                <a:alphaModFix amt="0"/>
              </a:blip>
              <a:stretch>
                <a:fillRect l="0" t="-63220" r="0" b="-50714"/>
              </a:stretch>
            </a:blipFill>
          </p:spPr>
        </p:sp>
        <p:sp>
          <p:nvSpPr>
            <p:cNvPr name="TextBox 8" id="8"/>
            <p:cNvSpPr txBox="true"/>
            <p:nvPr/>
          </p:nvSpPr>
          <p:spPr>
            <a:xfrm>
              <a:off x="0" y="38100"/>
              <a:ext cx="16634181" cy="2991959"/>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What is the </a:t>
              </a:r>
              <a:r>
                <a:rPr lang="en-US" sz="6600" b="true">
                  <a:solidFill>
                    <a:srgbClr val="FF0000"/>
                  </a:solidFill>
                  <a:latin typeface="Arial Bold"/>
                  <a:ea typeface="Arial Bold"/>
                  <a:cs typeface="Arial Bold"/>
                  <a:sym typeface="Arial Bold"/>
                </a:rPr>
                <a:t>Erasmus+ (KA131) Programme?</a:t>
              </a:r>
            </a:p>
          </p:txBody>
        </p:sp>
      </p:grpSp>
      <p:sp>
        <p:nvSpPr>
          <p:cNvPr name="TextBox 9" id="9"/>
          <p:cNvSpPr txBox="true"/>
          <p:nvPr/>
        </p:nvSpPr>
        <p:spPr>
          <a:xfrm rot="0">
            <a:off x="1028700" y="2889376"/>
            <a:ext cx="15750540" cy="3375320"/>
          </a:xfrm>
          <a:prstGeom prst="rect">
            <a:avLst/>
          </a:prstGeom>
        </p:spPr>
        <p:txBody>
          <a:bodyPr anchor="t" rtlCol="false" tIns="0" lIns="0" bIns="0" rIns="0">
            <a:spAutoFit/>
          </a:bodyPr>
          <a:lstStyle/>
          <a:p>
            <a:pPr algn="l" marL="493648" indent="-246824" lvl="1">
              <a:lnSpc>
                <a:spcPts val="2945"/>
              </a:lnSpc>
              <a:buFont typeface="Arial"/>
              <a:buChar char="•"/>
            </a:pPr>
            <a:r>
              <a:rPr lang="en-US" sz="2727">
                <a:solidFill>
                  <a:srgbClr val="000000"/>
                </a:solidFill>
                <a:latin typeface="Arial"/>
                <a:ea typeface="Arial"/>
                <a:cs typeface="Arial"/>
                <a:sym typeface="Arial"/>
              </a:rPr>
              <a:t>The </a:t>
            </a:r>
            <a:r>
              <a:rPr lang="en-US" sz="2727">
                <a:solidFill>
                  <a:srgbClr val="000000"/>
                </a:solidFill>
                <a:latin typeface="Arial"/>
                <a:ea typeface="Arial"/>
                <a:cs typeface="Arial"/>
                <a:sym typeface="Arial"/>
              </a:rPr>
              <a:t>Erasmus+ Programme is an exchange programme supported by the European Union.</a:t>
            </a:r>
          </a:p>
          <a:p>
            <a:pPr algn="l">
              <a:lnSpc>
                <a:spcPts val="2945"/>
              </a:lnSpc>
            </a:pPr>
          </a:p>
          <a:p>
            <a:pPr algn="l" marL="588913" indent="-294457" lvl="1">
              <a:lnSpc>
                <a:spcPts val="2945"/>
              </a:lnSpc>
              <a:buFont typeface="Arial"/>
              <a:buChar char="•"/>
            </a:pPr>
            <a:r>
              <a:rPr lang="en-US" sz="2727">
                <a:solidFill>
                  <a:srgbClr val="000000"/>
                </a:solidFill>
                <a:latin typeface="Arial"/>
                <a:ea typeface="Arial"/>
                <a:cs typeface="Arial"/>
                <a:sym typeface="Arial"/>
              </a:rPr>
              <a:t> It aims to promote short-term student and staff mobility between higher education institutions in not only European Union countries but also Norway, Iceland, Liechtenstein, North Macedonia, Serbia and Türkiye. </a:t>
            </a:r>
          </a:p>
          <a:p>
            <a:pPr algn="l">
              <a:lnSpc>
                <a:spcPts val="2945"/>
              </a:lnSpc>
            </a:pPr>
          </a:p>
          <a:p>
            <a:pPr algn="l" marL="588913" indent="-294457" lvl="1">
              <a:lnSpc>
                <a:spcPts val="2945"/>
              </a:lnSpc>
              <a:buFont typeface="Arial"/>
              <a:buChar char="•"/>
            </a:pPr>
            <a:r>
              <a:rPr lang="en-US" sz="2727">
                <a:solidFill>
                  <a:srgbClr val="000000"/>
                </a:solidFill>
                <a:latin typeface="Arial"/>
                <a:ea typeface="Arial"/>
                <a:cs typeface="Arial"/>
                <a:sym typeface="Arial"/>
              </a:rPr>
              <a:t> It enables students enrolled in higher education institutions to receive vocational training or gain work experience .</a:t>
            </a:r>
          </a:p>
          <a:p>
            <a:pPr algn="l" marL="493648" indent="-246824" lvl="1">
              <a:lnSpc>
                <a:spcPts val="2945"/>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182008"/>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385112" y="1541859"/>
            <a:ext cx="9254602"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579216" y="-244338"/>
            <a:ext cx="12475635" cy="1988345"/>
            <a:chOff x="0" y="0"/>
            <a:chExt cx="16634181" cy="2651126"/>
          </a:xfrm>
        </p:grpSpPr>
        <p:sp>
          <p:nvSpPr>
            <p:cNvPr name="Freeform 7" id="7"/>
            <p:cNvSpPr/>
            <p:nvPr/>
          </p:nvSpPr>
          <p:spPr>
            <a:xfrm flipH="false" flipV="false" rot="0">
              <a:off x="0" y="0"/>
              <a:ext cx="16634178" cy="2651127"/>
            </a:xfrm>
            <a:custGeom>
              <a:avLst/>
              <a:gdLst/>
              <a:ahLst/>
              <a:cxnLst/>
              <a:rect r="r" b="b" t="t" l="l"/>
              <a:pathLst>
                <a:path h="2651127" w="16634178">
                  <a:moveTo>
                    <a:pt x="0" y="0"/>
                  </a:moveTo>
                  <a:lnTo>
                    <a:pt x="16634178" y="0"/>
                  </a:lnTo>
                  <a:lnTo>
                    <a:pt x="16634178" y="2651127"/>
                  </a:lnTo>
                  <a:lnTo>
                    <a:pt x="0" y="2651127"/>
                  </a:lnTo>
                  <a:close/>
                </a:path>
              </a:pathLst>
            </a:custGeom>
            <a:blipFill>
              <a:blip r:embed="rId4">
                <a:alphaModFix amt="0"/>
              </a:blip>
              <a:stretch>
                <a:fillRect l="0" t="-72256" r="0" b="-72256"/>
              </a:stretch>
            </a:blipFill>
          </p:spPr>
        </p:sp>
        <p:sp>
          <p:nvSpPr>
            <p:cNvPr name="TextBox 8" id="8"/>
            <p:cNvSpPr txBox="true"/>
            <p:nvPr/>
          </p:nvSpPr>
          <p:spPr>
            <a:xfrm>
              <a:off x="0" y="66675"/>
              <a:ext cx="16634181" cy="2584451"/>
            </a:xfrm>
            <a:prstGeom prst="rect">
              <a:avLst/>
            </a:prstGeom>
          </p:spPr>
          <p:txBody>
            <a:bodyPr anchor="ctr" rtlCol="false" tIns="0" lIns="0" bIns="0" rIns="0"/>
            <a:lstStyle/>
            <a:p>
              <a:pPr algn="l">
                <a:lnSpc>
                  <a:spcPts val="7128"/>
                </a:lnSpc>
              </a:pPr>
              <a:r>
                <a:rPr lang="en-US" b="true" sz="6600" spc="-40">
                  <a:solidFill>
                    <a:srgbClr val="FF0000"/>
                  </a:solidFill>
                  <a:latin typeface="TT Rounds Condensed Bold"/>
                  <a:ea typeface="TT Rounds Condensed Bold"/>
                  <a:cs typeface="TT Rounds Condensed Bold"/>
                  <a:sym typeface="TT Rounds Condensed Bold"/>
                </a:rPr>
                <a:t>Waiver</a:t>
              </a:r>
            </a:p>
          </p:txBody>
        </p:sp>
      </p:grpSp>
      <p:sp>
        <p:nvSpPr>
          <p:cNvPr name="TextBox 9" id="9"/>
          <p:cNvSpPr txBox="true"/>
          <p:nvPr/>
        </p:nvSpPr>
        <p:spPr>
          <a:xfrm rot="0">
            <a:off x="224131" y="1932598"/>
            <a:ext cx="17499639" cy="5840723"/>
          </a:xfrm>
          <a:prstGeom prst="rect">
            <a:avLst/>
          </a:prstGeom>
        </p:spPr>
        <p:txBody>
          <a:bodyPr anchor="t" rtlCol="false" tIns="0" lIns="0" bIns="0" rIns="0">
            <a:spAutoFit/>
          </a:bodyPr>
          <a:lstStyle/>
          <a:p>
            <a:pPr algn="l" marL="455426" indent="-227713" lvl="1">
              <a:lnSpc>
                <a:spcPts val="3909"/>
              </a:lnSpc>
              <a:buFont typeface="Arial"/>
              <a:buChar char="•"/>
            </a:pPr>
            <a:r>
              <a:rPr lang="en-US" sz="2416">
                <a:solidFill>
                  <a:srgbClr val="233244"/>
                </a:solidFill>
                <a:latin typeface="Arial"/>
                <a:ea typeface="Arial"/>
                <a:cs typeface="Arial"/>
                <a:sym typeface="Arial"/>
              </a:rPr>
              <a:t>If students decide not to benefit from their Erasmus mobility for any reason, they must complete the Waiver Form. It is available in the relevant announcement on our website titled “2026–2027 Academic Year Erasmus (2026 Project) Study Mobility Placement Results Announcement.”</a:t>
            </a:r>
          </a:p>
          <a:p>
            <a:pPr algn="l">
              <a:lnSpc>
                <a:spcPts val="3909"/>
              </a:lnSpc>
            </a:pPr>
          </a:p>
          <a:p>
            <a:pPr algn="l" marL="521714" indent="-260857" lvl="1">
              <a:lnSpc>
                <a:spcPts val="3909"/>
              </a:lnSpc>
              <a:buFont typeface="Arial"/>
              <a:buChar char="•"/>
            </a:pPr>
            <a:r>
              <a:rPr lang="en-US" sz="2416">
                <a:solidFill>
                  <a:srgbClr val="233244"/>
                </a:solidFill>
                <a:latin typeface="Arial"/>
                <a:ea typeface="Arial"/>
                <a:cs typeface="Arial"/>
                <a:sym typeface="Arial"/>
              </a:rPr>
              <a:t>Students must submit the form to the International Academic Relations Office via </a:t>
            </a:r>
            <a:r>
              <a:rPr lang="en-US" sz="2416" u="sng">
                <a:solidFill>
                  <a:srgbClr val="233244"/>
                </a:solidFill>
                <a:latin typeface="Arial"/>
                <a:ea typeface="Arial"/>
                <a:cs typeface="Arial"/>
                <a:sym typeface="Arial"/>
                <a:hlinkClick r:id="rId5" tooltip="mailto:erasmus@deu.edu.tr"/>
              </a:rPr>
              <a:t>erasmus@deu.edu.tr</a:t>
            </a:r>
            <a:r>
              <a:rPr lang="en-US" sz="2416">
                <a:solidFill>
                  <a:srgbClr val="233244"/>
                </a:solidFill>
                <a:latin typeface="Arial"/>
                <a:ea typeface="Arial"/>
                <a:cs typeface="Arial"/>
                <a:sym typeface="Arial"/>
              </a:rPr>
              <a:t> by 18 September 2026 .</a:t>
            </a:r>
            <a:r>
              <a:rPr lang="en-US" sz="2416">
                <a:solidFill>
                  <a:srgbClr val="233244"/>
                </a:solidFill>
                <a:latin typeface="Arial"/>
                <a:ea typeface="Arial"/>
                <a:cs typeface="Arial"/>
                <a:sym typeface="Arial"/>
              </a:rPr>
              <a:t> They must also separately inform their Erasmus Departmental Coordinator about this matter.</a:t>
            </a:r>
          </a:p>
          <a:p>
            <a:pPr algn="l">
              <a:lnSpc>
                <a:spcPts val="3909"/>
              </a:lnSpc>
            </a:pPr>
          </a:p>
          <a:p>
            <a:pPr algn="l" marL="521714" indent="-260857" lvl="1">
              <a:lnSpc>
                <a:spcPts val="3909"/>
              </a:lnSpc>
              <a:buFont typeface="Arial"/>
              <a:buChar char="•"/>
            </a:pPr>
            <a:r>
              <a:rPr lang="en-US" sz="2416">
                <a:solidFill>
                  <a:srgbClr val="233244"/>
                </a:solidFill>
                <a:latin typeface="Arial"/>
                <a:ea typeface="Arial"/>
                <a:cs typeface="Arial"/>
                <a:sym typeface="Arial"/>
              </a:rPr>
              <a:t>-If students</a:t>
            </a:r>
            <a:r>
              <a:rPr lang="en-US" sz="2416">
                <a:solidFill>
                  <a:srgbClr val="233244"/>
                </a:solidFill>
                <a:latin typeface="Arial"/>
                <a:ea typeface="Arial"/>
                <a:cs typeface="Arial"/>
                <a:sym typeface="Arial"/>
              </a:rPr>
              <a:t> do not submit their waiver forms by this date with force majeure, such as a health problem or visa application rejection, they will be subject to a 10-point penalty in their Erasmus+ score for in the following application period.</a:t>
            </a:r>
          </a:p>
          <a:p>
            <a:pPr algn="l">
              <a:lnSpc>
                <a:spcPts val="3909"/>
              </a:lnSpc>
            </a:pPr>
          </a:p>
          <a:p>
            <a:pPr algn="l" marL="455541" indent="-227770" lvl="1">
              <a:lnSpc>
                <a:spcPts val="3911"/>
              </a:lnSpc>
              <a:buFont typeface="Arial"/>
              <a:buChar char="•"/>
            </a:pPr>
            <a:r>
              <a:rPr lang="en-US" b="true" sz="2416">
                <a:solidFill>
                  <a:srgbClr val="233244"/>
                </a:solidFill>
                <a:latin typeface="Arial Bold"/>
                <a:ea typeface="Arial Bold"/>
                <a:cs typeface="Arial Bold"/>
                <a:sym typeface="Arial Bold"/>
              </a:rPr>
              <a:t>U</a:t>
            </a:r>
            <a:r>
              <a:rPr lang="en-US" b="true" sz="2416">
                <a:solidFill>
                  <a:srgbClr val="233244"/>
                </a:solidFill>
                <a:latin typeface="Arial Bold"/>
                <a:ea typeface="Arial Bold"/>
                <a:cs typeface="Arial Bold"/>
                <a:sym typeface="Arial Bold"/>
              </a:rPr>
              <a:t>nplaced </a:t>
            </a:r>
            <a:r>
              <a:rPr lang="en-US" sz="2416">
                <a:solidFill>
                  <a:srgbClr val="233244"/>
                </a:solidFill>
                <a:latin typeface="Arial"/>
                <a:ea typeface="Arial"/>
                <a:cs typeface="Arial"/>
                <a:sym typeface="Arial"/>
              </a:rPr>
              <a:t>students do not need to submit a Waiver Form.</a:t>
            </a:r>
          </a:p>
          <a:p>
            <a:pPr algn="l" marL="455541" indent="-227770" lvl="1">
              <a:lnSpc>
                <a:spcPts val="2609"/>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flipV="true">
            <a:off x="885159" y="2172964"/>
            <a:ext cx="12419554"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885159" y="-298470"/>
            <a:ext cx="13111263" cy="2272544"/>
            <a:chOff x="0" y="0"/>
            <a:chExt cx="17481683" cy="3030059"/>
          </a:xfrm>
        </p:grpSpPr>
        <p:sp>
          <p:nvSpPr>
            <p:cNvPr name="Freeform 7" id="7"/>
            <p:cNvSpPr/>
            <p:nvPr/>
          </p:nvSpPr>
          <p:spPr>
            <a:xfrm flipH="false" flipV="false" rot="0">
              <a:off x="0" y="0"/>
              <a:ext cx="17481682" cy="3030060"/>
            </a:xfrm>
            <a:custGeom>
              <a:avLst/>
              <a:gdLst/>
              <a:ahLst/>
              <a:cxnLst/>
              <a:rect r="r" b="b" t="t" l="l"/>
              <a:pathLst>
                <a:path h="3030060" w="17481682">
                  <a:moveTo>
                    <a:pt x="0" y="0"/>
                  </a:moveTo>
                  <a:lnTo>
                    <a:pt x="17481682" y="0"/>
                  </a:lnTo>
                  <a:lnTo>
                    <a:pt x="17481682" y="3030060"/>
                  </a:lnTo>
                  <a:lnTo>
                    <a:pt x="0" y="3030060"/>
                  </a:lnTo>
                  <a:close/>
                </a:path>
              </a:pathLst>
            </a:custGeom>
            <a:blipFill>
              <a:blip r:embed="rId4">
                <a:alphaModFix amt="0"/>
              </a:blip>
              <a:stretch>
                <a:fillRect l="0" t="-63220" r="4847" b="-50714"/>
              </a:stretch>
            </a:blipFill>
          </p:spPr>
        </p:sp>
        <p:sp>
          <p:nvSpPr>
            <p:cNvPr name="TextBox 8" id="8"/>
            <p:cNvSpPr txBox="true"/>
            <p:nvPr/>
          </p:nvSpPr>
          <p:spPr>
            <a:xfrm>
              <a:off x="0" y="38100"/>
              <a:ext cx="17481683" cy="2991959"/>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Step-by-Step Guide</a:t>
              </a:r>
              <a:r>
                <a:rPr lang="en-US" sz="6600" b="true">
                  <a:solidFill>
                    <a:srgbClr val="FF0000"/>
                  </a:solidFill>
                  <a:latin typeface="Arial Bold"/>
                  <a:ea typeface="Arial Bold"/>
                  <a:cs typeface="Arial Bold"/>
                  <a:sym typeface="Arial Bold"/>
                </a:rPr>
                <a:t> to Erasmus+ Study Mobility</a:t>
              </a:r>
            </a:p>
          </p:txBody>
        </p:sp>
      </p:grpSp>
      <p:grpSp>
        <p:nvGrpSpPr>
          <p:cNvPr name="Group 9" id="9"/>
          <p:cNvGrpSpPr/>
          <p:nvPr/>
        </p:nvGrpSpPr>
        <p:grpSpPr>
          <a:xfrm rot="0">
            <a:off x="1531982" y="4041384"/>
            <a:ext cx="1724911" cy="731582"/>
            <a:chOff x="0" y="0"/>
            <a:chExt cx="2299881" cy="975443"/>
          </a:xfrm>
        </p:grpSpPr>
        <p:sp>
          <p:nvSpPr>
            <p:cNvPr name="Freeform 10" id="10"/>
            <p:cNvSpPr/>
            <p:nvPr/>
          </p:nvSpPr>
          <p:spPr>
            <a:xfrm flipH="false" flipV="false" rot="0">
              <a:off x="0" y="0"/>
              <a:ext cx="2299878" cy="975444"/>
            </a:xfrm>
            <a:custGeom>
              <a:avLst/>
              <a:gdLst/>
              <a:ahLst/>
              <a:cxnLst/>
              <a:rect r="r" b="b" t="t" l="l"/>
              <a:pathLst>
                <a:path h="975444" w="2299878">
                  <a:moveTo>
                    <a:pt x="0" y="0"/>
                  </a:moveTo>
                  <a:lnTo>
                    <a:pt x="2299878" y="0"/>
                  </a:lnTo>
                  <a:lnTo>
                    <a:pt x="2299878" y="975444"/>
                  </a:lnTo>
                  <a:lnTo>
                    <a:pt x="0" y="975444"/>
                  </a:lnTo>
                  <a:close/>
                </a:path>
              </a:pathLst>
            </a:custGeom>
            <a:blipFill>
              <a:blip r:embed="rId4">
                <a:alphaModFix amt="0"/>
              </a:blip>
              <a:stretch>
                <a:fillRect l="0" t="-11959" r="0" b="20076"/>
              </a:stretch>
            </a:blipFill>
          </p:spPr>
        </p:sp>
        <p:sp>
          <p:nvSpPr>
            <p:cNvPr name="TextBox 11" id="11"/>
            <p:cNvSpPr txBox="true"/>
            <p:nvPr/>
          </p:nvSpPr>
          <p:spPr>
            <a:xfrm>
              <a:off x="0" y="9525"/>
              <a:ext cx="2299881" cy="965918"/>
            </a:xfrm>
            <a:prstGeom prst="rect">
              <a:avLst/>
            </a:prstGeom>
          </p:spPr>
          <p:txBody>
            <a:bodyPr anchor="ctr" rtlCol="false" tIns="0" lIns="0" bIns="0" rIns="0"/>
            <a:lstStyle/>
            <a:p>
              <a:pPr algn="ctr">
                <a:lnSpc>
                  <a:spcPts val="1458"/>
                </a:lnSpc>
              </a:pPr>
              <a:r>
                <a:rPr lang="en-US" b="true" sz="1350" spc="-8">
                  <a:solidFill>
                    <a:srgbClr val="000000"/>
                  </a:solidFill>
                  <a:latin typeface="TT Rounds Condensed Bold"/>
                  <a:ea typeface="TT Rounds Condensed Bold"/>
                  <a:cs typeface="TT Rounds Condensed Bold"/>
                  <a:sym typeface="TT Rounds Condensed Bold"/>
                </a:rPr>
                <a:t>STEP </a:t>
              </a:r>
              <a:r>
                <a:rPr lang="en-US" b="true" sz="1350" spc="-8">
                  <a:solidFill>
                    <a:srgbClr val="000000"/>
                  </a:solidFill>
                  <a:latin typeface="TT Rounds Condensed Bold"/>
                  <a:ea typeface="TT Rounds Condensed Bold"/>
                  <a:cs typeface="TT Rounds Condensed Bold"/>
                  <a:sym typeface="TT Rounds Condensed Bold"/>
                </a:rPr>
                <a:t>1</a:t>
              </a:r>
            </a:p>
            <a:p>
              <a:pPr algn="ctr">
                <a:lnSpc>
                  <a:spcPts val="1458"/>
                </a:lnSpc>
              </a:pPr>
              <a:r>
                <a:rPr lang="en-US" b="true" sz="1350" spc="-8">
                  <a:solidFill>
                    <a:srgbClr val="000000"/>
                  </a:solidFill>
                  <a:latin typeface="TT Rounds Condensed Bold"/>
                  <a:ea typeface="TT Rounds Condensed Bold"/>
                  <a:cs typeface="TT Rounds Condensed Bold"/>
                  <a:sym typeface="TT Rounds Condensed Bold"/>
                </a:rPr>
                <a:t>NOMINATION</a:t>
              </a:r>
            </a:p>
          </p:txBody>
        </p:sp>
      </p:grpSp>
      <p:grpSp>
        <p:nvGrpSpPr>
          <p:cNvPr name="Group 12" id="12"/>
          <p:cNvGrpSpPr/>
          <p:nvPr/>
        </p:nvGrpSpPr>
        <p:grpSpPr>
          <a:xfrm rot="0">
            <a:off x="2045056" y="3305851"/>
            <a:ext cx="117719" cy="117719"/>
            <a:chOff x="0" y="0"/>
            <a:chExt cx="156959" cy="156959"/>
          </a:xfrm>
        </p:grpSpPr>
        <p:sp>
          <p:nvSpPr>
            <p:cNvPr name="Freeform 13" id="13"/>
            <p:cNvSpPr/>
            <p:nvPr/>
          </p:nvSpPr>
          <p:spPr>
            <a:xfrm flipH="false" flipV="false" rot="0">
              <a:off x="0" y="0"/>
              <a:ext cx="156972" cy="156972"/>
            </a:xfrm>
            <a:custGeom>
              <a:avLst/>
              <a:gdLst/>
              <a:ahLst/>
              <a:cxnLst/>
              <a:rect r="r" b="b" t="t" l="l"/>
              <a:pathLst>
                <a:path h="156972" w="156972">
                  <a:moveTo>
                    <a:pt x="0" y="78486"/>
                  </a:moveTo>
                  <a:cubicBezTo>
                    <a:pt x="0" y="35179"/>
                    <a:pt x="35179" y="0"/>
                    <a:pt x="78486" y="0"/>
                  </a:cubicBezTo>
                  <a:cubicBezTo>
                    <a:pt x="121793" y="0"/>
                    <a:pt x="156972" y="35179"/>
                    <a:pt x="156972" y="78486"/>
                  </a:cubicBezTo>
                  <a:cubicBezTo>
                    <a:pt x="156972" y="121793"/>
                    <a:pt x="121793" y="156972"/>
                    <a:pt x="78486" y="156972"/>
                  </a:cubicBezTo>
                  <a:cubicBezTo>
                    <a:pt x="35179" y="156972"/>
                    <a:pt x="0" y="121793"/>
                    <a:pt x="0" y="78486"/>
                  </a:cubicBezTo>
                  <a:close/>
                </a:path>
              </a:pathLst>
            </a:custGeom>
            <a:gradFill rotWithShape="true">
              <a:gsLst>
                <a:gs pos="0">
                  <a:srgbClr val="A6DFF8">
                    <a:alpha val="100000"/>
                  </a:srgbClr>
                </a:gs>
                <a:gs pos="50000">
                  <a:srgbClr val="92DBFA">
                    <a:alpha val="100000"/>
                  </a:srgbClr>
                </a:gs>
                <a:gs pos="100000">
                  <a:srgbClr val="7BC4E3">
                    <a:alpha val="100000"/>
                  </a:srgbClr>
                </a:gs>
              </a:gsLst>
              <a:lin ang="5400000"/>
            </a:gradFill>
          </p:spPr>
        </p:sp>
      </p:grpSp>
      <p:grpSp>
        <p:nvGrpSpPr>
          <p:cNvPr name="Group 14" id="14"/>
          <p:cNvGrpSpPr/>
          <p:nvPr/>
        </p:nvGrpSpPr>
        <p:grpSpPr>
          <a:xfrm rot="0">
            <a:off x="1770269" y="3869703"/>
            <a:ext cx="117719" cy="117719"/>
            <a:chOff x="0" y="0"/>
            <a:chExt cx="156959" cy="156959"/>
          </a:xfrm>
        </p:grpSpPr>
        <p:sp>
          <p:nvSpPr>
            <p:cNvPr name="Freeform 15" id="15"/>
            <p:cNvSpPr/>
            <p:nvPr/>
          </p:nvSpPr>
          <p:spPr>
            <a:xfrm flipH="false" flipV="false" rot="0">
              <a:off x="0" y="0"/>
              <a:ext cx="156972" cy="156972"/>
            </a:xfrm>
            <a:custGeom>
              <a:avLst/>
              <a:gdLst/>
              <a:ahLst/>
              <a:cxnLst/>
              <a:rect r="r" b="b" t="t" l="l"/>
              <a:pathLst>
                <a:path h="156972" w="156972">
                  <a:moveTo>
                    <a:pt x="0" y="78486"/>
                  </a:moveTo>
                  <a:cubicBezTo>
                    <a:pt x="0" y="35179"/>
                    <a:pt x="35179" y="0"/>
                    <a:pt x="78486" y="0"/>
                  </a:cubicBezTo>
                  <a:cubicBezTo>
                    <a:pt x="121793" y="0"/>
                    <a:pt x="156972" y="35179"/>
                    <a:pt x="156972" y="78486"/>
                  </a:cubicBezTo>
                  <a:cubicBezTo>
                    <a:pt x="156972" y="121793"/>
                    <a:pt x="121793" y="156972"/>
                    <a:pt x="78486" y="156972"/>
                  </a:cubicBezTo>
                  <a:cubicBezTo>
                    <a:pt x="35179" y="156972"/>
                    <a:pt x="0" y="121793"/>
                    <a:pt x="0" y="78486"/>
                  </a:cubicBezTo>
                  <a:close/>
                </a:path>
              </a:pathLst>
            </a:custGeom>
            <a:gradFill rotWithShape="true">
              <a:gsLst>
                <a:gs pos="0">
                  <a:srgbClr val="9ADBF7">
                    <a:alpha val="100000"/>
                  </a:srgbClr>
                </a:gs>
                <a:gs pos="50000">
                  <a:srgbClr val="86D8FA">
                    <a:alpha val="100000"/>
                  </a:srgbClr>
                </a:gs>
                <a:gs pos="100000">
                  <a:srgbClr val="70C1E2">
                    <a:alpha val="100000"/>
                  </a:srgbClr>
                </a:gs>
              </a:gsLst>
              <a:lin ang="5400000"/>
            </a:gradFill>
          </p:spPr>
        </p:sp>
      </p:grpSp>
      <p:grpSp>
        <p:nvGrpSpPr>
          <p:cNvPr name="Group 16" id="16"/>
          <p:cNvGrpSpPr/>
          <p:nvPr/>
        </p:nvGrpSpPr>
        <p:grpSpPr>
          <a:xfrm rot="0">
            <a:off x="1968036" y="3902669"/>
            <a:ext cx="184985" cy="184985"/>
            <a:chOff x="0" y="0"/>
            <a:chExt cx="246647" cy="246647"/>
          </a:xfrm>
        </p:grpSpPr>
        <p:sp>
          <p:nvSpPr>
            <p:cNvPr name="Freeform 17" id="17"/>
            <p:cNvSpPr/>
            <p:nvPr/>
          </p:nvSpPr>
          <p:spPr>
            <a:xfrm flipH="false" flipV="false" rot="0">
              <a:off x="0" y="0"/>
              <a:ext cx="246634" cy="246634"/>
            </a:xfrm>
            <a:custGeom>
              <a:avLst/>
              <a:gdLst/>
              <a:ahLst/>
              <a:cxnLst/>
              <a:rect r="r" b="b" t="t" l="l"/>
              <a:pathLst>
                <a:path h="246634" w="246634">
                  <a:moveTo>
                    <a:pt x="0" y="123317"/>
                  </a:moveTo>
                  <a:cubicBezTo>
                    <a:pt x="0" y="55245"/>
                    <a:pt x="55245" y="0"/>
                    <a:pt x="123317" y="0"/>
                  </a:cubicBezTo>
                  <a:cubicBezTo>
                    <a:pt x="191389" y="0"/>
                    <a:pt x="246634" y="55245"/>
                    <a:pt x="246634" y="123317"/>
                  </a:cubicBezTo>
                  <a:cubicBezTo>
                    <a:pt x="246634" y="191389"/>
                    <a:pt x="191389" y="246634"/>
                    <a:pt x="123317" y="246634"/>
                  </a:cubicBezTo>
                  <a:cubicBezTo>
                    <a:pt x="55245" y="246634"/>
                    <a:pt x="0" y="191389"/>
                    <a:pt x="0" y="123317"/>
                  </a:cubicBezTo>
                  <a:close/>
                </a:path>
              </a:pathLst>
            </a:custGeom>
            <a:gradFill rotWithShape="true">
              <a:gsLst>
                <a:gs pos="0">
                  <a:srgbClr val="8ED8F7">
                    <a:alpha val="100000"/>
                  </a:srgbClr>
                </a:gs>
                <a:gs pos="50000">
                  <a:srgbClr val="7AD4FA">
                    <a:alpha val="100000"/>
                  </a:srgbClr>
                </a:gs>
                <a:gs pos="100000">
                  <a:srgbClr val="65BDE1">
                    <a:alpha val="100000"/>
                  </a:srgbClr>
                </a:gs>
              </a:gsLst>
              <a:lin ang="5400000"/>
            </a:gradFill>
          </p:spPr>
        </p:sp>
      </p:grpSp>
      <p:grpSp>
        <p:nvGrpSpPr>
          <p:cNvPr name="Group 18" id="18"/>
          <p:cNvGrpSpPr/>
          <p:nvPr/>
        </p:nvGrpSpPr>
        <p:grpSpPr>
          <a:xfrm rot="0">
            <a:off x="2132838" y="3721379"/>
            <a:ext cx="117719" cy="117719"/>
            <a:chOff x="0" y="0"/>
            <a:chExt cx="156959" cy="156959"/>
          </a:xfrm>
        </p:grpSpPr>
        <p:sp>
          <p:nvSpPr>
            <p:cNvPr name="Freeform 19" id="19"/>
            <p:cNvSpPr/>
            <p:nvPr/>
          </p:nvSpPr>
          <p:spPr>
            <a:xfrm flipH="false" flipV="false" rot="0">
              <a:off x="0" y="0"/>
              <a:ext cx="156972" cy="156972"/>
            </a:xfrm>
            <a:custGeom>
              <a:avLst/>
              <a:gdLst/>
              <a:ahLst/>
              <a:cxnLst/>
              <a:rect r="r" b="b" t="t" l="l"/>
              <a:pathLst>
                <a:path h="156972" w="156972">
                  <a:moveTo>
                    <a:pt x="0" y="78486"/>
                  </a:moveTo>
                  <a:cubicBezTo>
                    <a:pt x="0" y="35179"/>
                    <a:pt x="35179" y="0"/>
                    <a:pt x="78486" y="0"/>
                  </a:cubicBezTo>
                  <a:cubicBezTo>
                    <a:pt x="121793" y="0"/>
                    <a:pt x="156972" y="35179"/>
                    <a:pt x="156972" y="78486"/>
                  </a:cubicBezTo>
                  <a:cubicBezTo>
                    <a:pt x="156972" y="121793"/>
                    <a:pt x="121793" y="156972"/>
                    <a:pt x="78486" y="156972"/>
                  </a:cubicBezTo>
                  <a:cubicBezTo>
                    <a:pt x="35179" y="156972"/>
                    <a:pt x="0" y="121793"/>
                    <a:pt x="0" y="78486"/>
                  </a:cubicBezTo>
                  <a:close/>
                </a:path>
              </a:pathLst>
            </a:custGeom>
            <a:gradFill rotWithShape="true">
              <a:gsLst>
                <a:gs pos="0">
                  <a:srgbClr val="82D4F7">
                    <a:alpha val="100000"/>
                  </a:srgbClr>
                </a:gs>
                <a:gs pos="50000">
                  <a:srgbClr val="6DD1FA">
                    <a:alpha val="100000"/>
                  </a:srgbClr>
                </a:gs>
                <a:gs pos="100000">
                  <a:srgbClr val="5AB9E0">
                    <a:alpha val="100000"/>
                  </a:srgbClr>
                </a:gs>
              </a:gsLst>
              <a:lin ang="5400000"/>
            </a:gradFill>
          </p:spPr>
        </p:sp>
      </p:grpSp>
      <p:grpSp>
        <p:nvGrpSpPr>
          <p:cNvPr name="Group 20" id="20"/>
          <p:cNvGrpSpPr/>
          <p:nvPr/>
        </p:nvGrpSpPr>
        <p:grpSpPr>
          <a:xfrm rot="0">
            <a:off x="2347093" y="3655457"/>
            <a:ext cx="117719" cy="117719"/>
            <a:chOff x="0" y="0"/>
            <a:chExt cx="156959" cy="156959"/>
          </a:xfrm>
        </p:grpSpPr>
        <p:sp>
          <p:nvSpPr>
            <p:cNvPr name="Freeform 21" id="21"/>
            <p:cNvSpPr/>
            <p:nvPr/>
          </p:nvSpPr>
          <p:spPr>
            <a:xfrm flipH="false" flipV="false" rot="0">
              <a:off x="0" y="0"/>
              <a:ext cx="156972" cy="156972"/>
            </a:xfrm>
            <a:custGeom>
              <a:avLst/>
              <a:gdLst/>
              <a:ahLst/>
              <a:cxnLst/>
              <a:rect r="r" b="b" t="t" l="l"/>
              <a:pathLst>
                <a:path h="156972" w="156972">
                  <a:moveTo>
                    <a:pt x="0" y="78486"/>
                  </a:moveTo>
                  <a:cubicBezTo>
                    <a:pt x="0" y="35179"/>
                    <a:pt x="35179" y="0"/>
                    <a:pt x="78486" y="0"/>
                  </a:cubicBezTo>
                  <a:cubicBezTo>
                    <a:pt x="121793" y="0"/>
                    <a:pt x="156972" y="35179"/>
                    <a:pt x="156972" y="78486"/>
                  </a:cubicBezTo>
                  <a:cubicBezTo>
                    <a:pt x="156972" y="121793"/>
                    <a:pt x="121793" y="156972"/>
                    <a:pt x="78486" y="156972"/>
                  </a:cubicBezTo>
                  <a:cubicBezTo>
                    <a:pt x="35179" y="156972"/>
                    <a:pt x="0" y="121793"/>
                    <a:pt x="0" y="78486"/>
                  </a:cubicBezTo>
                  <a:close/>
                </a:path>
              </a:pathLst>
            </a:custGeom>
            <a:gradFill rotWithShape="true">
              <a:gsLst>
                <a:gs pos="0">
                  <a:srgbClr val="76D1F7">
                    <a:alpha val="100000"/>
                  </a:srgbClr>
                </a:gs>
                <a:gs pos="50000">
                  <a:srgbClr val="60CEFB">
                    <a:alpha val="100000"/>
                  </a:srgbClr>
                </a:gs>
                <a:gs pos="100000">
                  <a:srgbClr val="4FB5DF">
                    <a:alpha val="100000"/>
                  </a:srgbClr>
                </a:gs>
              </a:gsLst>
              <a:lin ang="5400000"/>
            </a:gradFill>
          </p:spPr>
        </p:sp>
      </p:grpSp>
      <p:grpSp>
        <p:nvGrpSpPr>
          <p:cNvPr name="Group 22" id="22"/>
          <p:cNvGrpSpPr/>
          <p:nvPr/>
        </p:nvGrpSpPr>
        <p:grpSpPr>
          <a:xfrm rot="0">
            <a:off x="2610783" y="3770824"/>
            <a:ext cx="117719" cy="117719"/>
            <a:chOff x="0" y="0"/>
            <a:chExt cx="156959" cy="156959"/>
          </a:xfrm>
        </p:grpSpPr>
        <p:sp>
          <p:nvSpPr>
            <p:cNvPr name="Freeform 23" id="23"/>
            <p:cNvSpPr/>
            <p:nvPr/>
          </p:nvSpPr>
          <p:spPr>
            <a:xfrm flipH="false" flipV="false" rot="0">
              <a:off x="0" y="0"/>
              <a:ext cx="156972" cy="156972"/>
            </a:xfrm>
            <a:custGeom>
              <a:avLst/>
              <a:gdLst/>
              <a:ahLst/>
              <a:cxnLst/>
              <a:rect r="r" b="b" t="t" l="l"/>
              <a:pathLst>
                <a:path h="156972" w="156972">
                  <a:moveTo>
                    <a:pt x="0" y="78486"/>
                  </a:moveTo>
                  <a:cubicBezTo>
                    <a:pt x="0" y="35179"/>
                    <a:pt x="35179" y="0"/>
                    <a:pt x="78486" y="0"/>
                  </a:cubicBezTo>
                  <a:cubicBezTo>
                    <a:pt x="121793" y="0"/>
                    <a:pt x="156972" y="35179"/>
                    <a:pt x="156972" y="78486"/>
                  </a:cubicBezTo>
                  <a:cubicBezTo>
                    <a:pt x="156972" y="121793"/>
                    <a:pt x="121793" y="156972"/>
                    <a:pt x="78486" y="156972"/>
                  </a:cubicBezTo>
                  <a:cubicBezTo>
                    <a:pt x="35179" y="156972"/>
                    <a:pt x="0" y="121793"/>
                    <a:pt x="0" y="78486"/>
                  </a:cubicBezTo>
                  <a:close/>
                </a:path>
              </a:pathLst>
            </a:custGeom>
            <a:gradFill rotWithShape="true">
              <a:gsLst>
                <a:gs pos="0">
                  <a:srgbClr val="6ACDF7">
                    <a:alpha val="100000"/>
                  </a:srgbClr>
                </a:gs>
                <a:gs pos="50000">
                  <a:srgbClr val="53CBFB">
                    <a:alpha val="100000"/>
                  </a:srgbClr>
                </a:gs>
                <a:gs pos="100000">
                  <a:srgbClr val="43B2DE">
                    <a:alpha val="100000"/>
                  </a:srgbClr>
                </a:gs>
              </a:gsLst>
              <a:lin ang="5400000"/>
            </a:gradFill>
          </p:spPr>
        </p:sp>
      </p:grpSp>
      <p:grpSp>
        <p:nvGrpSpPr>
          <p:cNvPr name="Group 24" id="24"/>
          <p:cNvGrpSpPr/>
          <p:nvPr/>
        </p:nvGrpSpPr>
        <p:grpSpPr>
          <a:xfrm rot="0">
            <a:off x="2775585" y="3853224"/>
            <a:ext cx="184985" cy="184985"/>
            <a:chOff x="0" y="0"/>
            <a:chExt cx="246647" cy="246647"/>
          </a:xfrm>
        </p:grpSpPr>
        <p:sp>
          <p:nvSpPr>
            <p:cNvPr name="Freeform 25" id="25"/>
            <p:cNvSpPr/>
            <p:nvPr/>
          </p:nvSpPr>
          <p:spPr>
            <a:xfrm flipH="false" flipV="false" rot="0">
              <a:off x="0" y="0"/>
              <a:ext cx="246634" cy="246634"/>
            </a:xfrm>
            <a:custGeom>
              <a:avLst/>
              <a:gdLst/>
              <a:ahLst/>
              <a:cxnLst/>
              <a:rect r="r" b="b" t="t" l="l"/>
              <a:pathLst>
                <a:path h="246634" w="246634">
                  <a:moveTo>
                    <a:pt x="0" y="123317"/>
                  </a:moveTo>
                  <a:cubicBezTo>
                    <a:pt x="0" y="55245"/>
                    <a:pt x="55245" y="0"/>
                    <a:pt x="123317" y="0"/>
                  </a:cubicBezTo>
                  <a:cubicBezTo>
                    <a:pt x="191389" y="0"/>
                    <a:pt x="246634" y="55245"/>
                    <a:pt x="246634" y="123317"/>
                  </a:cubicBezTo>
                  <a:cubicBezTo>
                    <a:pt x="246634" y="191389"/>
                    <a:pt x="191389" y="246634"/>
                    <a:pt x="123317" y="246634"/>
                  </a:cubicBezTo>
                  <a:cubicBezTo>
                    <a:pt x="55245" y="246634"/>
                    <a:pt x="0" y="191389"/>
                    <a:pt x="0" y="123317"/>
                  </a:cubicBezTo>
                  <a:close/>
                </a:path>
              </a:pathLst>
            </a:custGeom>
            <a:gradFill rotWithShape="true">
              <a:gsLst>
                <a:gs pos="0">
                  <a:srgbClr val="5DCAF7">
                    <a:alpha val="100000"/>
                  </a:srgbClr>
                </a:gs>
                <a:gs pos="50000">
                  <a:srgbClr val="47C8FC">
                    <a:alpha val="100000"/>
                  </a:srgbClr>
                </a:gs>
                <a:gs pos="100000">
                  <a:srgbClr val="38AEDD">
                    <a:alpha val="100000"/>
                  </a:srgbClr>
                </a:gs>
              </a:gsLst>
              <a:lin ang="5400000"/>
            </a:gradFill>
          </p:spPr>
        </p:sp>
      </p:grpSp>
      <p:grpSp>
        <p:nvGrpSpPr>
          <p:cNvPr name="Group 26" id="26"/>
          <p:cNvGrpSpPr/>
          <p:nvPr/>
        </p:nvGrpSpPr>
        <p:grpSpPr>
          <a:xfrm rot="0">
            <a:off x="3006319" y="4034514"/>
            <a:ext cx="117719" cy="117719"/>
            <a:chOff x="0" y="0"/>
            <a:chExt cx="156959" cy="156959"/>
          </a:xfrm>
        </p:grpSpPr>
        <p:sp>
          <p:nvSpPr>
            <p:cNvPr name="Freeform 27" id="27"/>
            <p:cNvSpPr/>
            <p:nvPr/>
          </p:nvSpPr>
          <p:spPr>
            <a:xfrm flipH="false" flipV="false" rot="0">
              <a:off x="0" y="0"/>
              <a:ext cx="156972" cy="156972"/>
            </a:xfrm>
            <a:custGeom>
              <a:avLst/>
              <a:gdLst/>
              <a:ahLst/>
              <a:cxnLst/>
              <a:rect r="r" b="b" t="t" l="l"/>
              <a:pathLst>
                <a:path h="156972" w="156972">
                  <a:moveTo>
                    <a:pt x="0" y="78486"/>
                  </a:moveTo>
                  <a:cubicBezTo>
                    <a:pt x="0" y="35179"/>
                    <a:pt x="35179" y="0"/>
                    <a:pt x="78486" y="0"/>
                  </a:cubicBezTo>
                  <a:cubicBezTo>
                    <a:pt x="121793" y="0"/>
                    <a:pt x="156972" y="35179"/>
                    <a:pt x="156972" y="78486"/>
                  </a:cubicBezTo>
                  <a:cubicBezTo>
                    <a:pt x="156972" y="121793"/>
                    <a:pt x="121793" y="156972"/>
                    <a:pt x="78486" y="156972"/>
                  </a:cubicBezTo>
                  <a:cubicBezTo>
                    <a:pt x="35179" y="156972"/>
                    <a:pt x="0" y="121793"/>
                    <a:pt x="0" y="78486"/>
                  </a:cubicBezTo>
                  <a:close/>
                </a:path>
              </a:pathLst>
            </a:custGeom>
            <a:gradFill rotWithShape="true">
              <a:gsLst>
                <a:gs pos="0">
                  <a:srgbClr val="51C7F7">
                    <a:alpha val="100000"/>
                  </a:srgbClr>
                </a:gs>
                <a:gs pos="50000">
                  <a:srgbClr val="3AC6FD">
                    <a:alpha val="100000"/>
                  </a:srgbClr>
                </a:gs>
                <a:gs pos="100000">
                  <a:srgbClr val="2CABDD">
                    <a:alpha val="100000"/>
                  </a:srgbClr>
                </a:gs>
              </a:gsLst>
              <a:lin ang="5400000"/>
            </a:gradFill>
          </p:spPr>
        </p:sp>
      </p:grpSp>
      <p:grpSp>
        <p:nvGrpSpPr>
          <p:cNvPr name="Group 28" id="28"/>
          <p:cNvGrpSpPr/>
          <p:nvPr/>
        </p:nvGrpSpPr>
        <p:grpSpPr>
          <a:xfrm rot="0">
            <a:off x="3105198" y="4215794"/>
            <a:ext cx="117719" cy="117719"/>
            <a:chOff x="0" y="0"/>
            <a:chExt cx="156959" cy="156959"/>
          </a:xfrm>
        </p:grpSpPr>
        <p:sp>
          <p:nvSpPr>
            <p:cNvPr name="Freeform 29" id="29"/>
            <p:cNvSpPr/>
            <p:nvPr/>
          </p:nvSpPr>
          <p:spPr>
            <a:xfrm flipH="false" flipV="false" rot="0">
              <a:off x="0" y="0"/>
              <a:ext cx="156972" cy="156972"/>
            </a:xfrm>
            <a:custGeom>
              <a:avLst/>
              <a:gdLst/>
              <a:ahLst/>
              <a:cxnLst/>
              <a:rect r="r" b="b" t="t" l="l"/>
              <a:pathLst>
                <a:path h="156972" w="156972">
                  <a:moveTo>
                    <a:pt x="0" y="78486"/>
                  </a:moveTo>
                  <a:cubicBezTo>
                    <a:pt x="0" y="35179"/>
                    <a:pt x="35179" y="0"/>
                    <a:pt x="78486" y="0"/>
                  </a:cubicBezTo>
                  <a:cubicBezTo>
                    <a:pt x="121793" y="0"/>
                    <a:pt x="156972" y="35179"/>
                    <a:pt x="156972" y="78486"/>
                  </a:cubicBezTo>
                  <a:cubicBezTo>
                    <a:pt x="156972" y="121793"/>
                    <a:pt x="121793" y="156972"/>
                    <a:pt x="78486" y="156972"/>
                  </a:cubicBezTo>
                  <a:cubicBezTo>
                    <a:pt x="35179" y="156972"/>
                    <a:pt x="0" y="121793"/>
                    <a:pt x="0" y="78486"/>
                  </a:cubicBezTo>
                  <a:close/>
                </a:path>
              </a:pathLst>
            </a:custGeom>
            <a:gradFill rotWithShape="true">
              <a:gsLst>
                <a:gs pos="0">
                  <a:srgbClr val="44C4F8">
                    <a:alpha val="100000"/>
                  </a:srgbClr>
                </a:gs>
                <a:gs pos="50000">
                  <a:srgbClr val="2CC3FD">
                    <a:alpha val="100000"/>
                  </a:srgbClr>
                </a:gs>
                <a:gs pos="100000">
                  <a:srgbClr val="22A7DB">
                    <a:alpha val="100000"/>
                  </a:srgbClr>
                </a:gs>
              </a:gsLst>
              <a:lin ang="5400000"/>
            </a:gradFill>
          </p:spPr>
        </p:sp>
      </p:grpSp>
      <p:grpSp>
        <p:nvGrpSpPr>
          <p:cNvPr name="Group 30" id="30"/>
          <p:cNvGrpSpPr/>
          <p:nvPr/>
        </p:nvGrpSpPr>
        <p:grpSpPr>
          <a:xfrm rot="0">
            <a:off x="2248205" y="3155337"/>
            <a:ext cx="302704" cy="302704"/>
            <a:chOff x="0" y="0"/>
            <a:chExt cx="403606" cy="403606"/>
          </a:xfrm>
        </p:grpSpPr>
        <p:sp>
          <p:nvSpPr>
            <p:cNvPr name="Freeform 31" id="31"/>
            <p:cNvSpPr/>
            <p:nvPr/>
          </p:nvSpPr>
          <p:spPr>
            <a:xfrm flipH="false" flipV="false" rot="0">
              <a:off x="0" y="0"/>
              <a:ext cx="403606" cy="403606"/>
            </a:xfrm>
            <a:custGeom>
              <a:avLst/>
              <a:gdLst/>
              <a:ahLst/>
              <a:cxnLst/>
              <a:rect r="r" b="b" t="t" l="l"/>
              <a:pathLst>
                <a:path h="403606" w="403606">
                  <a:moveTo>
                    <a:pt x="0" y="201803"/>
                  </a:moveTo>
                  <a:cubicBezTo>
                    <a:pt x="0" y="90297"/>
                    <a:pt x="90297" y="0"/>
                    <a:pt x="201803" y="0"/>
                  </a:cubicBezTo>
                  <a:cubicBezTo>
                    <a:pt x="313309" y="0"/>
                    <a:pt x="403606" y="90297"/>
                    <a:pt x="403606" y="201803"/>
                  </a:cubicBezTo>
                  <a:cubicBezTo>
                    <a:pt x="403606" y="313309"/>
                    <a:pt x="313309" y="403606"/>
                    <a:pt x="201803" y="403606"/>
                  </a:cubicBezTo>
                  <a:cubicBezTo>
                    <a:pt x="90297" y="403606"/>
                    <a:pt x="0" y="313309"/>
                    <a:pt x="0" y="201803"/>
                  </a:cubicBezTo>
                  <a:close/>
                </a:path>
              </a:pathLst>
            </a:custGeom>
            <a:gradFill rotWithShape="true">
              <a:gsLst>
                <a:gs pos="0">
                  <a:srgbClr val="37C2F8">
                    <a:alpha val="100000"/>
                  </a:srgbClr>
                </a:gs>
                <a:gs pos="50000">
                  <a:srgbClr val="1FC1FE">
                    <a:alpha val="100000"/>
                  </a:srgbClr>
                </a:gs>
                <a:gs pos="100000">
                  <a:srgbClr val="1FA0D1">
                    <a:alpha val="100000"/>
                  </a:srgbClr>
                </a:gs>
              </a:gsLst>
              <a:lin ang="5400000"/>
            </a:gradFill>
          </p:spPr>
        </p:sp>
      </p:grpSp>
      <p:grpSp>
        <p:nvGrpSpPr>
          <p:cNvPr name="Group 32" id="32"/>
          <p:cNvGrpSpPr/>
          <p:nvPr/>
        </p:nvGrpSpPr>
        <p:grpSpPr>
          <a:xfrm rot="0">
            <a:off x="1605467" y="4495971"/>
            <a:ext cx="117719" cy="117719"/>
            <a:chOff x="0" y="0"/>
            <a:chExt cx="156959" cy="156959"/>
          </a:xfrm>
        </p:grpSpPr>
        <p:sp>
          <p:nvSpPr>
            <p:cNvPr name="Freeform 33" id="33"/>
            <p:cNvSpPr/>
            <p:nvPr/>
          </p:nvSpPr>
          <p:spPr>
            <a:xfrm flipH="false" flipV="false" rot="0">
              <a:off x="0" y="0"/>
              <a:ext cx="156972" cy="156972"/>
            </a:xfrm>
            <a:custGeom>
              <a:avLst/>
              <a:gdLst/>
              <a:ahLst/>
              <a:cxnLst/>
              <a:rect r="r" b="b" t="t" l="l"/>
              <a:pathLst>
                <a:path h="156972" w="156972">
                  <a:moveTo>
                    <a:pt x="0" y="78486"/>
                  </a:moveTo>
                  <a:cubicBezTo>
                    <a:pt x="0" y="35179"/>
                    <a:pt x="35179" y="0"/>
                    <a:pt x="78486" y="0"/>
                  </a:cubicBezTo>
                  <a:cubicBezTo>
                    <a:pt x="121793" y="0"/>
                    <a:pt x="156972" y="35179"/>
                    <a:pt x="156972" y="78486"/>
                  </a:cubicBezTo>
                  <a:cubicBezTo>
                    <a:pt x="156972" y="121793"/>
                    <a:pt x="121793" y="156972"/>
                    <a:pt x="78486" y="156972"/>
                  </a:cubicBezTo>
                  <a:cubicBezTo>
                    <a:pt x="35179" y="156972"/>
                    <a:pt x="0" y="121793"/>
                    <a:pt x="0" y="78486"/>
                  </a:cubicBezTo>
                  <a:close/>
                </a:path>
              </a:pathLst>
            </a:custGeom>
            <a:gradFill rotWithShape="true">
              <a:gsLst>
                <a:gs pos="0">
                  <a:srgbClr val="2ABFF9">
                    <a:alpha val="100000"/>
                  </a:srgbClr>
                </a:gs>
                <a:gs pos="50000">
                  <a:srgbClr val="12BEFF">
                    <a:alpha val="100000"/>
                  </a:srgbClr>
                </a:gs>
                <a:gs pos="100000">
                  <a:srgbClr val="1C99C8">
                    <a:alpha val="100000"/>
                  </a:srgbClr>
                </a:gs>
              </a:gsLst>
              <a:lin ang="5400000"/>
            </a:gradFill>
          </p:spPr>
        </p:sp>
      </p:grpSp>
      <p:grpSp>
        <p:nvGrpSpPr>
          <p:cNvPr name="Group 34" id="34"/>
          <p:cNvGrpSpPr/>
          <p:nvPr/>
        </p:nvGrpSpPr>
        <p:grpSpPr>
          <a:xfrm rot="0">
            <a:off x="1704346" y="4644295"/>
            <a:ext cx="184985" cy="184985"/>
            <a:chOff x="0" y="0"/>
            <a:chExt cx="246647" cy="246647"/>
          </a:xfrm>
        </p:grpSpPr>
        <p:sp>
          <p:nvSpPr>
            <p:cNvPr name="Freeform 35" id="35"/>
            <p:cNvSpPr/>
            <p:nvPr/>
          </p:nvSpPr>
          <p:spPr>
            <a:xfrm flipH="false" flipV="false" rot="0">
              <a:off x="0" y="0"/>
              <a:ext cx="246634" cy="246634"/>
            </a:xfrm>
            <a:custGeom>
              <a:avLst/>
              <a:gdLst/>
              <a:ahLst/>
              <a:cxnLst/>
              <a:rect r="r" b="b" t="t" l="l"/>
              <a:pathLst>
                <a:path h="246634" w="246634">
                  <a:moveTo>
                    <a:pt x="0" y="123317"/>
                  </a:moveTo>
                  <a:cubicBezTo>
                    <a:pt x="0" y="55245"/>
                    <a:pt x="55245" y="0"/>
                    <a:pt x="123317" y="0"/>
                  </a:cubicBezTo>
                  <a:cubicBezTo>
                    <a:pt x="191389" y="0"/>
                    <a:pt x="246634" y="55245"/>
                    <a:pt x="246634" y="123317"/>
                  </a:cubicBezTo>
                  <a:cubicBezTo>
                    <a:pt x="246634" y="191389"/>
                    <a:pt x="191389" y="246634"/>
                    <a:pt x="123317" y="246634"/>
                  </a:cubicBezTo>
                  <a:cubicBezTo>
                    <a:pt x="55245" y="246634"/>
                    <a:pt x="0" y="191389"/>
                    <a:pt x="0" y="123317"/>
                  </a:cubicBezTo>
                  <a:close/>
                </a:path>
              </a:pathLst>
            </a:custGeom>
            <a:gradFill rotWithShape="true">
              <a:gsLst>
                <a:gs pos="0">
                  <a:srgbClr val="1DBCF9">
                    <a:alpha val="100000"/>
                  </a:srgbClr>
                </a:gs>
                <a:gs pos="50000">
                  <a:srgbClr val="06BCFF">
                    <a:alpha val="100000"/>
                  </a:srgbClr>
                </a:gs>
                <a:gs pos="100000">
                  <a:srgbClr val="1A91BE">
                    <a:alpha val="100000"/>
                  </a:srgbClr>
                </a:gs>
              </a:gsLst>
              <a:lin ang="5400000"/>
            </a:gradFill>
          </p:spPr>
        </p:sp>
      </p:grpSp>
      <p:grpSp>
        <p:nvGrpSpPr>
          <p:cNvPr name="Group 36" id="36"/>
          <p:cNvGrpSpPr/>
          <p:nvPr/>
        </p:nvGrpSpPr>
        <p:grpSpPr>
          <a:xfrm rot="0">
            <a:off x="1951558" y="4776140"/>
            <a:ext cx="269072" cy="269072"/>
            <a:chOff x="0" y="0"/>
            <a:chExt cx="358762" cy="358762"/>
          </a:xfrm>
        </p:grpSpPr>
        <p:sp>
          <p:nvSpPr>
            <p:cNvPr name="Freeform 37" id="37"/>
            <p:cNvSpPr/>
            <p:nvPr/>
          </p:nvSpPr>
          <p:spPr>
            <a:xfrm flipH="false" flipV="false" rot="0">
              <a:off x="0" y="0"/>
              <a:ext cx="358775" cy="358775"/>
            </a:xfrm>
            <a:custGeom>
              <a:avLst/>
              <a:gdLst/>
              <a:ahLst/>
              <a:cxnLst/>
              <a:rect r="r" b="b" t="t" l="l"/>
              <a:pathLst>
                <a:path h="358775" w="358775">
                  <a:moveTo>
                    <a:pt x="0" y="179324"/>
                  </a:moveTo>
                  <a:cubicBezTo>
                    <a:pt x="0" y="80264"/>
                    <a:pt x="80264" y="0"/>
                    <a:pt x="179324" y="0"/>
                  </a:cubicBezTo>
                  <a:cubicBezTo>
                    <a:pt x="278384" y="0"/>
                    <a:pt x="358775" y="80264"/>
                    <a:pt x="358775" y="179324"/>
                  </a:cubicBezTo>
                  <a:cubicBezTo>
                    <a:pt x="358775" y="278384"/>
                    <a:pt x="278511" y="358775"/>
                    <a:pt x="179324" y="358775"/>
                  </a:cubicBezTo>
                  <a:cubicBezTo>
                    <a:pt x="80137" y="358775"/>
                    <a:pt x="0" y="278511"/>
                    <a:pt x="0" y="179324"/>
                  </a:cubicBezTo>
                  <a:close/>
                </a:path>
              </a:pathLst>
            </a:custGeom>
            <a:gradFill rotWithShape="true">
              <a:gsLst>
                <a:gs pos="0">
                  <a:srgbClr val="10BAFA">
                    <a:alpha val="100000"/>
                  </a:srgbClr>
                </a:gs>
                <a:gs pos="50000">
                  <a:srgbClr val="00B6F9">
                    <a:alpha val="100000"/>
                  </a:srgbClr>
                </a:gs>
                <a:gs pos="100000">
                  <a:srgbClr val="178AB4">
                    <a:alpha val="100000"/>
                  </a:srgbClr>
                </a:gs>
              </a:gsLst>
              <a:lin ang="5400000"/>
            </a:gradFill>
          </p:spPr>
        </p:sp>
      </p:grpSp>
      <p:grpSp>
        <p:nvGrpSpPr>
          <p:cNvPr name="Group 38" id="38"/>
          <p:cNvGrpSpPr/>
          <p:nvPr/>
        </p:nvGrpSpPr>
        <p:grpSpPr>
          <a:xfrm rot="0">
            <a:off x="2297649" y="4990386"/>
            <a:ext cx="117719" cy="117719"/>
            <a:chOff x="0" y="0"/>
            <a:chExt cx="156959" cy="156959"/>
          </a:xfrm>
        </p:grpSpPr>
        <p:sp>
          <p:nvSpPr>
            <p:cNvPr name="Freeform 39" id="39"/>
            <p:cNvSpPr/>
            <p:nvPr/>
          </p:nvSpPr>
          <p:spPr>
            <a:xfrm flipH="false" flipV="false" rot="0">
              <a:off x="0" y="0"/>
              <a:ext cx="156972" cy="156972"/>
            </a:xfrm>
            <a:custGeom>
              <a:avLst/>
              <a:gdLst/>
              <a:ahLst/>
              <a:cxnLst/>
              <a:rect r="r" b="b" t="t" l="l"/>
              <a:pathLst>
                <a:path h="156972" w="156972">
                  <a:moveTo>
                    <a:pt x="0" y="78486"/>
                  </a:moveTo>
                  <a:cubicBezTo>
                    <a:pt x="0" y="35179"/>
                    <a:pt x="35179" y="0"/>
                    <a:pt x="78486" y="0"/>
                  </a:cubicBezTo>
                  <a:cubicBezTo>
                    <a:pt x="121793" y="0"/>
                    <a:pt x="156972" y="35179"/>
                    <a:pt x="156972" y="78486"/>
                  </a:cubicBezTo>
                  <a:cubicBezTo>
                    <a:pt x="156972" y="121793"/>
                    <a:pt x="121793" y="156972"/>
                    <a:pt x="78486" y="156972"/>
                  </a:cubicBezTo>
                  <a:cubicBezTo>
                    <a:pt x="35179" y="156972"/>
                    <a:pt x="0" y="121793"/>
                    <a:pt x="0" y="78486"/>
                  </a:cubicBezTo>
                  <a:close/>
                </a:path>
              </a:pathLst>
            </a:custGeom>
            <a:gradFill rotWithShape="true">
              <a:gsLst>
                <a:gs pos="0">
                  <a:srgbClr val="04B7FA">
                    <a:alpha val="100000"/>
                  </a:srgbClr>
                </a:gs>
                <a:gs pos="50000">
                  <a:srgbClr val="00AEEC">
                    <a:alpha val="100000"/>
                  </a:srgbClr>
                </a:gs>
                <a:gs pos="100000">
                  <a:srgbClr val="1582AA">
                    <a:alpha val="100000"/>
                  </a:srgbClr>
                </a:gs>
              </a:gsLst>
              <a:lin ang="5400000"/>
            </a:gradFill>
          </p:spPr>
        </p:sp>
      </p:grpSp>
      <p:grpSp>
        <p:nvGrpSpPr>
          <p:cNvPr name="Group 40" id="40"/>
          <p:cNvGrpSpPr/>
          <p:nvPr/>
        </p:nvGrpSpPr>
        <p:grpSpPr>
          <a:xfrm rot="0">
            <a:off x="2363572" y="4776140"/>
            <a:ext cx="184985" cy="184985"/>
            <a:chOff x="0" y="0"/>
            <a:chExt cx="246647" cy="246647"/>
          </a:xfrm>
        </p:grpSpPr>
        <p:sp>
          <p:nvSpPr>
            <p:cNvPr name="Freeform 41" id="41"/>
            <p:cNvSpPr/>
            <p:nvPr/>
          </p:nvSpPr>
          <p:spPr>
            <a:xfrm flipH="false" flipV="false" rot="0">
              <a:off x="0" y="0"/>
              <a:ext cx="246634" cy="246634"/>
            </a:xfrm>
            <a:custGeom>
              <a:avLst/>
              <a:gdLst/>
              <a:ahLst/>
              <a:cxnLst/>
              <a:rect r="r" b="b" t="t" l="l"/>
              <a:pathLst>
                <a:path h="246634" w="246634">
                  <a:moveTo>
                    <a:pt x="0" y="123317"/>
                  </a:moveTo>
                  <a:cubicBezTo>
                    <a:pt x="0" y="55245"/>
                    <a:pt x="55245" y="0"/>
                    <a:pt x="123317" y="0"/>
                  </a:cubicBezTo>
                  <a:cubicBezTo>
                    <a:pt x="191389" y="0"/>
                    <a:pt x="246634" y="55245"/>
                    <a:pt x="246634" y="123317"/>
                  </a:cubicBezTo>
                  <a:cubicBezTo>
                    <a:pt x="246634" y="191389"/>
                    <a:pt x="191389" y="246634"/>
                    <a:pt x="123317" y="246634"/>
                  </a:cubicBezTo>
                  <a:cubicBezTo>
                    <a:pt x="55245" y="246634"/>
                    <a:pt x="0" y="191389"/>
                    <a:pt x="0" y="123317"/>
                  </a:cubicBezTo>
                  <a:close/>
                </a:path>
              </a:pathLst>
            </a:custGeom>
            <a:gradFill rotWithShape="true">
              <a:gsLst>
                <a:gs pos="0">
                  <a:srgbClr val="02AFEF">
                    <a:alpha val="100000"/>
                  </a:srgbClr>
                </a:gs>
                <a:gs pos="50000">
                  <a:srgbClr val="00A5E0">
                    <a:alpha val="100000"/>
                  </a:srgbClr>
                </a:gs>
                <a:gs pos="100000">
                  <a:srgbClr val="137BA0">
                    <a:alpha val="100000"/>
                  </a:srgbClr>
                </a:gs>
              </a:gsLst>
              <a:lin ang="5400000"/>
            </a:gradFill>
          </p:spPr>
        </p:sp>
      </p:grpSp>
      <p:grpSp>
        <p:nvGrpSpPr>
          <p:cNvPr name="Group 42" id="42"/>
          <p:cNvGrpSpPr/>
          <p:nvPr/>
        </p:nvGrpSpPr>
        <p:grpSpPr>
          <a:xfrm rot="0">
            <a:off x="2528373" y="5006864"/>
            <a:ext cx="117719" cy="117719"/>
            <a:chOff x="0" y="0"/>
            <a:chExt cx="156959" cy="156959"/>
          </a:xfrm>
        </p:grpSpPr>
        <p:sp>
          <p:nvSpPr>
            <p:cNvPr name="Freeform 43" id="43"/>
            <p:cNvSpPr/>
            <p:nvPr/>
          </p:nvSpPr>
          <p:spPr>
            <a:xfrm flipH="false" flipV="false" rot="0">
              <a:off x="0" y="0"/>
              <a:ext cx="156972" cy="156972"/>
            </a:xfrm>
            <a:custGeom>
              <a:avLst/>
              <a:gdLst/>
              <a:ahLst/>
              <a:cxnLst/>
              <a:rect r="r" b="b" t="t" l="l"/>
              <a:pathLst>
                <a:path h="156972" w="156972">
                  <a:moveTo>
                    <a:pt x="0" y="78486"/>
                  </a:moveTo>
                  <a:cubicBezTo>
                    <a:pt x="0" y="35179"/>
                    <a:pt x="35179" y="0"/>
                    <a:pt x="78486" y="0"/>
                  </a:cubicBezTo>
                  <a:cubicBezTo>
                    <a:pt x="121793" y="0"/>
                    <a:pt x="156972" y="35179"/>
                    <a:pt x="156972" y="78486"/>
                  </a:cubicBezTo>
                  <a:cubicBezTo>
                    <a:pt x="156972" y="121793"/>
                    <a:pt x="121793" y="156972"/>
                    <a:pt x="78486" y="156972"/>
                  </a:cubicBezTo>
                  <a:cubicBezTo>
                    <a:pt x="35179" y="156972"/>
                    <a:pt x="0" y="121793"/>
                    <a:pt x="0" y="78486"/>
                  </a:cubicBezTo>
                  <a:close/>
                </a:path>
              </a:pathLst>
            </a:custGeom>
            <a:gradFill rotWithShape="true">
              <a:gsLst>
                <a:gs pos="0">
                  <a:srgbClr val="01A8E4">
                    <a:alpha val="100000"/>
                  </a:srgbClr>
                </a:gs>
                <a:gs pos="50000">
                  <a:srgbClr val="009DD4">
                    <a:alpha val="100000"/>
                  </a:srgbClr>
                </a:gs>
                <a:gs pos="100000">
                  <a:srgbClr val="117396">
                    <a:alpha val="100000"/>
                  </a:srgbClr>
                </a:gs>
              </a:gsLst>
              <a:lin ang="5400000"/>
            </a:gradFill>
          </p:spPr>
        </p:sp>
      </p:grpSp>
      <p:grpSp>
        <p:nvGrpSpPr>
          <p:cNvPr name="Group 44" id="44"/>
          <p:cNvGrpSpPr/>
          <p:nvPr/>
        </p:nvGrpSpPr>
        <p:grpSpPr>
          <a:xfrm rot="0">
            <a:off x="2676706" y="4743174"/>
            <a:ext cx="269072" cy="269072"/>
            <a:chOff x="0" y="0"/>
            <a:chExt cx="358762" cy="358762"/>
          </a:xfrm>
        </p:grpSpPr>
        <p:sp>
          <p:nvSpPr>
            <p:cNvPr name="Freeform 45" id="45"/>
            <p:cNvSpPr/>
            <p:nvPr/>
          </p:nvSpPr>
          <p:spPr>
            <a:xfrm flipH="false" flipV="false" rot="0">
              <a:off x="0" y="0"/>
              <a:ext cx="358775" cy="358775"/>
            </a:xfrm>
            <a:custGeom>
              <a:avLst/>
              <a:gdLst/>
              <a:ahLst/>
              <a:cxnLst/>
              <a:rect r="r" b="b" t="t" l="l"/>
              <a:pathLst>
                <a:path h="358775" w="358775">
                  <a:moveTo>
                    <a:pt x="0" y="179324"/>
                  </a:moveTo>
                  <a:cubicBezTo>
                    <a:pt x="0" y="80264"/>
                    <a:pt x="80264" y="0"/>
                    <a:pt x="179324" y="0"/>
                  </a:cubicBezTo>
                  <a:cubicBezTo>
                    <a:pt x="278384" y="0"/>
                    <a:pt x="358775" y="80264"/>
                    <a:pt x="358775" y="179324"/>
                  </a:cubicBezTo>
                  <a:cubicBezTo>
                    <a:pt x="358775" y="278384"/>
                    <a:pt x="278511" y="358775"/>
                    <a:pt x="179324" y="358775"/>
                  </a:cubicBezTo>
                  <a:cubicBezTo>
                    <a:pt x="80137" y="358775"/>
                    <a:pt x="0" y="278511"/>
                    <a:pt x="0" y="179324"/>
                  </a:cubicBezTo>
                  <a:close/>
                </a:path>
              </a:pathLst>
            </a:custGeom>
            <a:gradFill rotWithShape="true">
              <a:gsLst>
                <a:gs pos="0">
                  <a:srgbClr val="00A0D9">
                    <a:alpha val="100000"/>
                  </a:srgbClr>
                </a:gs>
                <a:gs pos="50000">
                  <a:srgbClr val="0094C8">
                    <a:alpha val="100000"/>
                  </a:srgbClr>
                </a:gs>
                <a:gs pos="100000">
                  <a:srgbClr val="0F6B8C">
                    <a:alpha val="100000"/>
                  </a:srgbClr>
                </a:gs>
              </a:gsLst>
              <a:lin ang="5400000"/>
            </a:gradFill>
          </p:spPr>
        </p:sp>
      </p:grpSp>
      <p:grpSp>
        <p:nvGrpSpPr>
          <p:cNvPr name="Group 46" id="46"/>
          <p:cNvGrpSpPr/>
          <p:nvPr/>
        </p:nvGrpSpPr>
        <p:grpSpPr>
          <a:xfrm rot="0">
            <a:off x="1610525" y="4105751"/>
            <a:ext cx="184985" cy="184985"/>
            <a:chOff x="0" y="0"/>
            <a:chExt cx="246647" cy="246647"/>
          </a:xfrm>
        </p:grpSpPr>
        <p:sp>
          <p:nvSpPr>
            <p:cNvPr name="Freeform 47" id="47"/>
            <p:cNvSpPr/>
            <p:nvPr/>
          </p:nvSpPr>
          <p:spPr>
            <a:xfrm flipH="false" flipV="false" rot="0">
              <a:off x="0" y="0"/>
              <a:ext cx="246634" cy="246634"/>
            </a:xfrm>
            <a:custGeom>
              <a:avLst/>
              <a:gdLst/>
              <a:ahLst/>
              <a:cxnLst/>
              <a:rect r="r" b="b" t="t" l="l"/>
              <a:pathLst>
                <a:path h="246634" w="246634">
                  <a:moveTo>
                    <a:pt x="0" y="123317"/>
                  </a:moveTo>
                  <a:cubicBezTo>
                    <a:pt x="0" y="55245"/>
                    <a:pt x="55245" y="0"/>
                    <a:pt x="123317" y="0"/>
                  </a:cubicBezTo>
                  <a:cubicBezTo>
                    <a:pt x="191389" y="0"/>
                    <a:pt x="246634" y="55245"/>
                    <a:pt x="246634" y="123317"/>
                  </a:cubicBezTo>
                  <a:cubicBezTo>
                    <a:pt x="246634" y="191389"/>
                    <a:pt x="191389" y="246634"/>
                    <a:pt x="123317" y="246634"/>
                  </a:cubicBezTo>
                  <a:cubicBezTo>
                    <a:pt x="55245" y="246634"/>
                    <a:pt x="0" y="191389"/>
                    <a:pt x="0" y="123317"/>
                  </a:cubicBezTo>
                  <a:close/>
                </a:path>
              </a:pathLst>
            </a:custGeom>
            <a:gradFill rotWithShape="true">
              <a:gsLst>
                <a:gs pos="0">
                  <a:srgbClr val="0097CD">
                    <a:alpha val="100000"/>
                  </a:srgbClr>
                </a:gs>
                <a:gs pos="50000">
                  <a:srgbClr val="008BBB">
                    <a:alpha val="100000"/>
                  </a:srgbClr>
                </a:gs>
                <a:gs pos="100000">
                  <a:srgbClr val="0D6381">
                    <a:alpha val="100000"/>
                  </a:srgbClr>
                </a:gs>
              </a:gsLst>
              <a:lin ang="5400000"/>
            </a:gradFill>
          </p:spPr>
        </p:sp>
      </p:grpSp>
      <p:grpSp>
        <p:nvGrpSpPr>
          <p:cNvPr name="Group 48" id="48"/>
          <p:cNvGrpSpPr/>
          <p:nvPr/>
        </p:nvGrpSpPr>
        <p:grpSpPr>
          <a:xfrm rot="0">
            <a:off x="3599793" y="3902392"/>
            <a:ext cx="543277" cy="1037177"/>
            <a:chOff x="0" y="0"/>
            <a:chExt cx="724370" cy="1382903"/>
          </a:xfrm>
        </p:grpSpPr>
        <p:sp>
          <p:nvSpPr>
            <p:cNvPr name="Freeform 49" id="49"/>
            <p:cNvSpPr/>
            <p:nvPr/>
          </p:nvSpPr>
          <p:spPr>
            <a:xfrm flipH="false" flipV="false" rot="0">
              <a:off x="0" y="0"/>
              <a:ext cx="724408" cy="1382903"/>
            </a:xfrm>
            <a:custGeom>
              <a:avLst/>
              <a:gdLst/>
              <a:ahLst/>
              <a:cxnLst/>
              <a:rect r="r" b="b" t="t" l="l"/>
              <a:pathLst>
                <a:path h="1382903" w="724408">
                  <a:moveTo>
                    <a:pt x="0" y="0"/>
                  </a:moveTo>
                  <a:lnTo>
                    <a:pt x="273050" y="0"/>
                  </a:lnTo>
                  <a:lnTo>
                    <a:pt x="724408" y="691388"/>
                  </a:lnTo>
                  <a:lnTo>
                    <a:pt x="273050" y="1382903"/>
                  </a:lnTo>
                  <a:lnTo>
                    <a:pt x="0" y="1382903"/>
                  </a:lnTo>
                  <a:lnTo>
                    <a:pt x="451358" y="691388"/>
                  </a:lnTo>
                  <a:close/>
                </a:path>
              </a:pathLst>
            </a:custGeom>
            <a:gradFill rotWithShape="true">
              <a:gsLst>
                <a:gs pos="0">
                  <a:srgbClr val="A6DFF8">
                    <a:alpha val="100000"/>
                  </a:srgbClr>
                </a:gs>
                <a:gs pos="50000">
                  <a:srgbClr val="92DBFA">
                    <a:alpha val="100000"/>
                  </a:srgbClr>
                </a:gs>
                <a:gs pos="100000">
                  <a:srgbClr val="7BC4E3">
                    <a:alpha val="100000"/>
                  </a:srgbClr>
                </a:gs>
              </a:gsLst>
              <a:lin ang="5400000"/>
            </a:gradFill>
          </p:spPr>
        </p:sp>
      </p:grpSp>
      <p:grpSp>
        <p:nvGrpSpPr>
          <p:cNvPr name="Group 50" id="50"/>
          <p:cNvGrpSpPr/>
          <p:nvPr/>
        </p:nvGrpSpPr>
        <p:grpSpPr>
          <a:xfrm rot="0">
            <a:off x="4621301" y="3655457"/>
            <a:ext cx="1491196" cy="1289371"/>
            <a:chOff x="0" y="0"/>
            <a:chExt cx="1988261" cy="1719161"/>
          </a:xfrm>
        </p:grpSpPr>
        <p:sp>
          <p:nvSpPr>
            <p:cNvPr name="Freeform 51" id="51"/>
            <p:cNvSpPr/>
            <p:nvPr/>
          </p:nvSpPr>
          <p:spPr>
            <a:xfrm flipH="false" flipV="false" rot="0">
              <a:off x="0" y="0"/>
              <a:ext cx="1988256" cy="1719158"/>
            </a:xfrm>
            <a:custGeom>
              <a:avLst/>
              <a:gdLst/>
              <a:ahLst/>
              <a:cxnLst/>
              <a:rect r="r" b="b" t="t" l="l"/>
              <a:pathLst>
                <a:path h="1719158" w="1988256">
                  <a:moveTo>
                    <a:pt x="0" y="0"/>
                  </a:moveTo>
                  <a:lnTo>
                    <a:pt x="1988256" y="0"/>
                  </a:lnTo>
                  <a:lnTo>
                    <a:pt x="1988256" y="1719158"/>
                  </a:lnTo>
                  <a:lnTo>
                    <a:pt x="0" y="1719158"/>
                  </a:lnTo>
                  <a:close/>
                </a:path>
              </a:pathLst>
            </a:custGeom>
            <a:blipFill>
              <a:blip r:embed="rId4">
                <a:alphaModFix amt="0"/>
              </a:blip>
              <a:stretch>
                <a:fillRect l="-40058" t="0" r="-40058" b="18821"/>
              </a:stretch>
            </a:blipFill>
          </p:spPr>
        </p:sp>
        <p:sp>
          <p:nvSpPr>
            <p:cNvPr name="TextBox 52" id="52"/>
            <p:cNvSpPr txBox="true"/>
            <p:nvPr/>
          </p:nvSpPr>
          <p:spPr>
            <a:xfrm>
              <a:off x="0" y="9525"/>
              <a:ext cx="1988261" cy="1709636"/>
            </a:xfrm>
            <a:prstGeom prst="rect">
              <a:avLst/>
            </a:prstGeom>
          </p:spPr>
          <p:txBody>
            <a:bodyPr anchor="ctr" rtlCol="false" tIns="0" lIns="0" bIns="0" rIns="0"/>
            <a:lstStyle/>
            <a:p>
              <a:pPr algn="ctr">
                <a:lnSpc>
                  <a:spcPts val="1565"/>
                </a:lnSpc>
              </a:pPr>
              <a:r>
                <a:rPr lang="en-US" b="true" sz="1449" spc="-8">
                  <a:solidFill>
                    <a:srgbClr val="222222"/>
                  </a:solidFill>
                  <a:latin typeface="TT Rounds Condensed Bold"/>
                  <a:ea typeface="TT Rounds Condensed Bold"/>
                  <a:cs typeface="TT Rounds Condensed Bold"/>
                  <a:sym typeface="TT Rounds Condensed Bold"/>
                </a:rPr>
                <a:t>STEP </a:t>
              </a:r>
              <a:r>
                <a:rPr lang="en-US" b="true" sz="1449" spc="-8">
                  <a:solidFill>
                    <a:srgbClr val="222222"/>
                  </a:solidFill>
                  <a:latin typeface="TT Rounds Condensed Bold"/>
                  <a:ea typeface="TT Rounds Condensed Bold"/>
                  <a:cs typeface="TT Rounds Condensed Bold"/>
                  <a:sym typeface="TT Rounds Condensed Bold"/>
                </a:rPr>
                <a:t>2: PROCEDURES WITH THE HOST INSTITUTION</a:t>
              </a:r>
            </a:p>
          </p:txBody>
        </p:sp>
      </p:grpSp>
      <p:grpSp>
        <p:nvGrpSpPr>
          <p:cNvPr name="Group 53" id="53"/>
          <p:cNvGrpSpPr/>
          <p:nvPr/>
        </p:nvGrpSpPr>
        <p:grpSpPr>
          <a:xfrm rot="0">
            <a:off x="6590729" y="3902392"/>
            <a:ext cx="543277" cy="1037177"/>
            <a:chOff x="0" y="0"/>
            <a:chExt cx="724370" cy="1382903"/>
          </a:xfrm>
        </p:grpSpPr>
        <p:sp>
          <p:nvSpPr>
            <p:cNvPr name="Freeform 54" id="54"/>
            <p:cNvSpPr/>
            <p:nvPr/>
          </p:nvSpPr>
          <p:spPr>
            <a:xfrm flipH="false" flipV="false" rot="0">
              <a:off x="0" y="0"/>
              <a:ext cx="724408" cy="1382903"/>
            </a:xfrm>
            <a:custGeom>
              <a:avLst/>
              <a:gdLst/>
              <a:ahLst/>
              <a:cxnLst/>
              <a:rect r="r" b="b" t="t" l="l"/>
              <a:pathLst>
                <a:path h="1382903" w="724408">
                  <a:moveTo>
                    <a:pt x="0" y="0"/>
                  </a:moveTo>
                  <a:lnTo>
                    <a:pt x="273050" y="0"/>
                  </a:lnTo>
                  <a:lnTo>
                    <a:pt x="724408" y="691388"/>
                  </a:lnTo>
                  <a:lnTo>
                    <a:pt x="273050" y="1382903"/>
                  </a:lnTo>
                  <a:lnTo>
                    <a:pt x="0" y="1382903"/>
                  </a:lnTo>
                  <a:lnTo>
                    <a:pt x="451358" y="691388"/>
                  </a:lnTo>
                  <a:close/>
                </a:path>
              </a:pathLst>
            </a:custGeom>
            <a:gradFill rotWithShape="true">
              <a:gsLst>
                <a:gs pos="0">
                  <a:srgbClr val="70CFF7">
                    <a:alpha val="100000"/>
                  </a:srgbClr>
                </a:gs>
                <a:gs pos="50000">
                  <a:srgbClr val="5ACDFB">
                    <a:alpha val="100000"/>
                  </a:srgbClr>
                </a:gs>
                <a:gs pos="100000">
                  <a:srgbClr val="49B4DF">
                    <a:alpha val="100000"/>
                  </a:srgbClr>
                </a:gs>
              </a:gsLst>
              <a:lin ang="5400000"/>
            </a:gradFill>
          </p:spPr>
        </p:sp>
      </p:grpSp>
      <p:grpSp>
        <p:nvGrpSpPr>
          <p:cNvPr name="Group 55" id="55"/>
          <p:cNvGrpSpPr/>
          <p:nvPr/>
        </p:nvGrpSpPr>
        <p:grpSpPr>
          <a:xfrm rot="0">
            <a:off x="7599055" y="3770824"/>
            <a:ext cx="1499044" cy="2069363"/>
            <a:chOff x="0" y="0"/>
            <a:chExt cx="1998726" cy="2759151"/>
          </a:xfrm>
        </p:grpSpPr>
        <p:sp>
          <p:nvSpPr>
            <p:cNvPr name="Freeform 56" id="56"/>
            <p:cNvSpPr/>
            <p:nvPr/>
          </p:nvSpPr>
          <p:spPr>
            <a:xfrm flipH="false" flipV="false" rot="0">
              <a:off x="0" y="0"/>
              <a:ext cx="1998721" cy="2759147"/>
            </a:xfrm>
            <a:custGeom>
              <a:avLst/>
              <a:gdLst/>
              <a:ahLst/>
              <a:cxnLst/>
              <a:rect r="r" b="b" t="t" l="l"/>
              <a:pathLst>
                <a:path h="2759147" w="1998721">
                  <a:moveTo>
                    <a:pt x="0" y="0"/>
                  </a:moveTo>
                  <a:lnTo>
                    <a:pt x="1998721" y="0"/>
                  </a:lnTo>
                  <a:lnTo>
                    <a:pt x="1998721" y="2759147"/>
                  </a:lnTo>
                  <a:lnTo>
                    <a:pt x="0" y="2759147"/>
                  </a:lnTo>
                  <a:close/>
                </a:path>
              </a:pathLst>
            </a:custGeom>
            <a:blipFill>
              <a:blip r:embed="rId4">
                <a:alphaModFix amt="0"/>
              </a:blip>
              <a:stretch>
                <a:fillRect l="-39848" t="0" r="-39325" b="49419"/>
              </a:stretch>
            </a:blipFill>
          </p:spPr>
        </p:sp>
        <p:sp>
          <p:nvSpPr>
            <p:cNvPr name="TextBox 57" id="57"/>
            <p:cNvSpPr txBox="true"/>
            <p:nvPr/>
          </p:nvSpPr>
          <p:spPr>
            <a:xfrm>
              <a:off x="0" y="9525"/>
              <a:ext cx="1998726" cy="2749626"/>
            </a:xfrm>
            <a:prstGeom prst="rect">
              <a:avLst/>
            </a:prstGeom>
          </p:spPr>
          <p:txBody>
            <a:bodyPr anchor="ctr" rtlCol="false" tIns="0" lIns="0" bIns="0" rIns="0"/>
            <a:lstStyle/>
            <a:p>
              <a:pPr algn="ctr">
                <a:lnSpc>
                  <a:spcPts val="1458"/>
                </a:lnSpc>
              </a:pPr>
              <a:r>
                <a:rPr lang="en-US" b="true" sz="1350" spc="-8">
                  <a:solidFill>
                    <a:srgbClr val="000000"/>
                  </a:solidFill>
                  <a:latin typeface="TT Rounds Condensed Bold"/>
                  <a:ea typeface="TT Rounds Condensed Bold"/>
                  <a:cs typeface="TT Rounds Condensed Bold"/>
                  <a:sym typeface="TT Rounds Condensed Bold"/>
                </a:rPr>
                <a:t>STEP </a:t>
              </a:r>
              <a:r>
                <a:rPr lang="en-US" b="true" sz="1350" spc="-8">
                  <a:solidFill>
                    <a:srgbClr val="000000"/>
                  </a:solidFill>
                  <a:latin typeface="TT Rounds Condensed Bold"/>
                  <a:ea typeface="TT Rounds Condensed Bold"/>
                  <a:cs typeface="TT Rounds Condensed Bold"/>
                  <a:sym typeface="TT Rounds Condensed Bold"/>
                </a:rPr>
                <a:t>3</a:t>
              </a:r>
            </a:p>
            <a:p>
              <a:pPr algn="ctr">
                <a:lnSpc>
                  <a:spcPts val="1458"/>
                </a:lnSpc>
              </a:pPr>
              <a:r>
                <a:rPr lang="en-US" b="true" sz="1350" spc="-8">
                  <a:solidFill>
                    <a:srgbClr val="000000"/>
                  </a:solidFill>
                  <a:latin typeface="TT Rounds Condensed Bold"/>
                  <a:ea typeface="TT Rounds Condensed Bold"/>
                  <a:cs typeface="TT Rounds Condensed Bold"/>
                  <a:sym typeface="TT Rounds Condensed Bold"/>
                </a:rPr>
                <a:t>PROCEDURES WITH YOUR ACADEMIC UNIT</a:t>
              </a:r>
            </a:p>
            <a:p>
              <a:pPr algn="ctr">
                <a:lnSpc>
                  <a:spcPts val="1458"/>
                </a:lnSpc>
              </a:pPr>
            </a:p>
            <a:p>
              <a:pPr algn="ctr">
                <a:lnSpc>
                  <a:spcPts val="1458"/>
                </a:lnSpc>
              </a:pPr>
            </a:p>
            <a:p>
              <a:pPr algn="ctr">
                <a:lnSpc>
                  <a:spcPts val="1458"/>
                </a:lnSpc>
              </a:pPr>
            </a:p>
            <a:p>
              <a:pPr algn="ctr">
                <a:lnSpc>
                  <a:spcPts val="1565"/>
                </a:lnSpc>
              </a:pPr>
            </a:p>
          </p:txBody>
        </p:sp>
      </p:grpSp>
      <p:grpSp>
        <p:nvGrpSpPr>
          <p:cNvPr name="Group 58" id="58"/>
          <p:cNvGrpSpPr/>
          <p:nvPr/>
        </p:nvGrpSpPr>
        <p:grpSpPr>
          <a:xfrm rot="0">
            <a:off x="9555299" y="3902392"/>
            <a:ext cx="543277" cy="1037177"/>
            <a:chOff x="0" y="0"/>
            <a:chExt cx="724370" cy="1382903"/>
          </a:xfrm>
        </p:grpSpPr>
        <p:sp>
          <p:nvSpPr>
            <p:cNvPr name="Freeform 59" id="59"/>
            <p:cNvSpPr/>
            <p:nvPr/>
          </p:nvSpPr>
          <p:spPr>
            <a:xfrm flipH="false" flipV="false" rot="0">
              <a:off x="0" y="0"/>
              <a:ext cx="724408" cy="1382903"/>
            </a:xfrm>
            <a:custGeom>
              <a:avLst/>
              <a:gdLst/>
              <a:ahLst/>
              <a:cxnLst/>
              <a:rect r="r" b="b" t="t" l="l"/>
              <a:pathLst>
                <a:path h="1382903" w="724408">
                  <a:moveTo>
                    <a:pt x="0" y="0"/>
                  </a:moveTo>
                  <a:lnTo>
                    <a:pt x="273050" y="0"/>
                  </a:lnTo>
                  <a:lnTo>
                    <a:pt x="724408" y="691388"/>
                  </a:lnTo>
                  <a:lnTo>
                    <a:pt x="273050" y="1382903"/>
                  </a:lnTo>
                  <a:lnTo>
                    <a:pt x="0" y="1382903"/>
                  </a:lnTo>
                  <a:lnTo>
                    <a:pt x="451358" y="691388"/>
                  </a:lnTo>
                  <a:close/>
                </a:path>
              </a:pathLst>
            </a:custGeom>
            <a:gradFill rotWithShape="true">
              <a:gsLst>
                <a:gs pos="0">
                  <a:srgbClr val="37C2F8">
                    <a:alpha val="100000"/>
                  </a:srgbClr>
                </a:gs>
                <a:gs pos="50000">
                  <a:srgbClr val="1FC1FE">
                    <a:alpha val="100000"/>
                  </a:srgbClr>
                </a:gs>
                <a:gs pos="100000">
                  <a:srgbClr val="1FA0D1">
                    <a:alpha val="100000"/>
                  </a:srgbClr>
                </a:gs>
              </a:gsLst>
              <a:lin ang="5400000"/>
            </a:gradFill>
          </p:spPr>
        </p:sp>
      </p:grpSp>
      <p:grpSp>
        <p:nvGrpSpPr>
          <p:cNvPr name="Group 60" id="60"/>
          <p:cNvGrpSpPr/>
          <p:nvPr/>
        </p:nvGrpSpPr>
        <p:grpSpPr>
          <a:xfrm rot="0">
            <a:off x="10198313" y="3898135"/>
            <a:ext cx="1491196" cy="1046691"/>
            <a:chOff x="0" y="0"/>
            <a:chExt cx="1988261" cy="1395588"/>
          </a:xfrm>
        </p:grpSpPr>
        <p:sp>
          <p:nvSpPr>
            <p:cNvPr name="Freeform 61" id="61"/>
            <p:cNvSpPr/>
            <p:nvPr/>
          </p:nvSpPr>
          <p:spPr>
            <a:xfrm flipH="false" flipV="false" rot="0">
              <a:off x="0" y="0"/>
              <a:ext cx="1988256" cy="1395586"/>
            </a:xfrm>
            <a:custGeom>
              <a:avLst/>
              <a:gdLst/>
              <a:ahLst/>
              <a:cxnLst/>
              <a:rect r="r" b="b" t="t" l="l"/>
              <a:pathLst>
                <a:path h="1395586" w="1988256">
                  <a:moveTo>
                    <a:pt x="0" y="0"/>
                  </a:moveTo>
                  <a:lnTo>
                    <a:pt x="1988256" y="0"/>
                  </a:lnTo>
                  <a:lnTo>
                    <a:pt x="1988256" y="1395586"/>
                  </a:lnTo>
                  <a:lnTo>
                    <a:pt x="0" y="1395586"/>
                  </a:lnTo>
                  <a:close/>
                </a:path>
              </a:pathLst>
            </a:custGeom>
            <a:blipFill>
              <a:blip r:embed="rId4">
                <a:alphaModFix amt="0"/>
              </a:blip>
              <a:stretch>
                <a:fillRect l="-40058" t="0" r="-40058" b="0"/>
              </a:stretch>
            </a:blipFill>
          </p:spPr>
        </p:sp>
        <p:sp>
          <p:nvSpPr>
            <p:cNvPr name="TextBox 62" id="62"/>
            <p:cNvSpPr txBox="true"/>
            <p:nvPr/>
          </p:nvSpPr>
          <p:spPr>
            <a:xfrm>
              <a:off x="0" y="9525"/>
              <a:ext cx="1988261" cy="1386063"/>
            </a:xfrm>
            <a:prstGeom prst="rect">
              <a:avLst/>
            </a:prstGeom>
          </p:spPr>
          <p:txBody>
            <a:bodyPr anchor="ctr" rtlCol="false" tIns="0" lIns="0" bIns="0" rIns="0"/>
            <a:lstStyle/>
            <a:p>
              <a:pPr algn="ctr">
                <a:lnSpc>
                  <a:spcPts val="1458"/>
                </a:lnSpc>
              </a:pPr>
              <a:r>
                <a:rPr lang="en-US" b="true" sz="1350" spc="-8">
                  <a:solidFill>
                    <a:srgbClr val="000000"/>
                  </a:solidFill>
                  <a:latin typeface="TT Rounds Condensed Bold"/>
                  <a:ea typeface="TT Rounds Condensed Bold"/>
                  <a:cs typeface="TT Rounds Condensed Bold"/>
                  <a:sym typeface="TT Rounds Condensed Bold"/>
                </a:rPr>
                <a:t>STEP 4</a:t>
              </a:r>
            </a:p>
            <a:p>
              <a:pPr algn="ctr">
                <a:lnSpc>
                  <a:spcPts val="1458"/>
                </a:lnSpc>
              </a:pPr>
              <a:r>
                <a:rPr lang="en-US" b="true" sz="1350" spc="-8">
                  <a:solidFill>
                    <a:srgbClr val="000000"/>
                  </a:solidFill>
                  <a:latin typeface="TT Rounds Condensed Bold"/>
                  <a:ea typeface="TT Rounds Condensed Bold"/>
                  <a:cs typeface="TT Rounds Condensed Bold"/>
                  <a:sym typeface="TT Rounds Condensed Bold"/>
                </a:rPr>
                <a:t>TRAVEL PLANNING</a:t>
              </a:r>
            </a:p>
          </p:txBody>
        </p:sp>
      </p:grpSp>
      <p:grpSp>
        <p:nvGrpSpPr>
          <p:cNvPr name="Group 63" id="63"/>
          <p:cNvGrpSpPr/>
          <p:nvPr/>
        </p:nvGrpSpPr>
        <p:grpSpPr>
          <a:xfrm rot="0">
            <a:off x="11742591" y="3902392"/>
            <a:ext cx="543277" cy="1037177"/>
            <a:chOff x="0" y="0"/>
            <a:chExt cx="724370" cy="1382903"/>
          </a:xfrm>
        </p:grpSpPr>
        <p:sp>
          <p:nvSpPr>
            <p:cNvPr name="Freeform 64" id="64"/>
            <p:cNvSpPr/>
            <p:nvPr/>
          </p:nvSpPr>
          <p:spPr>
            <a:xfrm flipH="false" flipV="false" rot="0">
              <a:off x="0" y="0"/>
              <a:ext cx="724408" cy="1382903"/>
            </a:xfrm>
            <a:custGeom>
              <a:avLst/>
              <a:gdLst/>
              <a:ahLst/>
              <a:cxnLst/>
              <a:rect r="r" b="b" t="t" l="l"/>
              <a:pathLst>
                <a:path h="1382903" w="724408">
                  <a:moveTo>
                    <a:pt x="0" y="0"/>
                  </a:moveTo>
                  <a:lnTo>
                    <a:pt x="273050" y="0"/>
                  </a:lnTo>
                  <a:lnTo>
                    <a:pt x="724408" y="691388"/>
                  </a:lnTo>
                  <a:lnTo>
                    <a:pt x="273050" y="1382903"/>
                  </a:lnTo>
                  <a:lnTo>
                    <a:pt x="0" y="1382903"/>
                  </a:lnTo>
                  <a:lnTo>
                    <a:pt x="451358" y="691388"/>
                  </a:lnTo>
                  <a:close/>
                </a:path>
              </a:pathLst>
            </a:custGeom>
            <a:gradFill rotWithShape="true">
              <a:gsLst>
                <a:gs pos="0">
                  <a:srgbClr val="03B3F5">
                    <a:alpha val="100000"/>
                  </a:srgbClr>
                </a:gs>
                <a:gs pos="50000">
                  <a:srgbClr val="00A9E6">
                    <a:alpha val="100000"/>
                  </a:srgbClr>
                </a:gs>
                <a:gs pos="100000">
                  <a:srgbClr val="147FA5">
                    <a:alpha val="100000"/>
                  </a:srgbClr>
                </a:gs>
              </a:gsLst>
              <a:lin ang="5400000"/>
            </a:gradFill>
          </p:spPr>
        </p:sp>
      </p:grpSp>
      <p:grpSp>
        <p:nvGrpSpPr>
          <p:cNvPr name="Group 65" id="65"/>
          <p:cNvGrpSpPr/>
          <p:nvPr/>
        </p:nvGrpSpPr>
        <p:grpSpPr>
          <a:xfrm rot="0">
            <a:off x="14832273" y="3920566"/>
            <a:ext cx="543277" cy="1037177"/>
            <a:chOff x="0" y="0"/>
            <a:chExt cx="724370" cy="1382903"/>
          </a:xfrm>
        </p:grpSpPr>
        <p:sp>
          <p:nvSpPr>
            <p:cNvPr name="Freeform 66" id="66"/>
            <p:cNvSpPr/>
            <p:nvPr/>
          </p:nvSpPr>
          <p:spPr>
            <a:xfrm flipH="false" flipV="false" rot="0">
              <a:off x="0" y="0"/>
              <a:ext cx="724408" cy="1382903"/>
            </a:xfrm>
            <a:custGeom>
              <a:avLst/>
              <a:gdLst/>
              <a:ahLst/>
              <a:cxnLst/>
              <a:rect r="r" b="b" t="t" l="l"/>
              <a:pathLst>
                <a:path h="1382903" w="724408">
                  <a:moveTo>
                    <a:pt x="0" y="0"/>
                  </a:moveTo>
                  <a:lnTo>
                    <a:pt x="273050" y="0"/>
                  </a:lnTo>
                  <a:lnTo>
                    <a:pt x="724408" y="691388"/>
                  </a:lnTo>
                  <a:lnTo>
                    <a:pt x="273050" y="1382903"/>
                  </a:lnTo>
                  <a:lnTo>
                    <a:pt x="0" y="1382903"/>
                  </a:lnTo>
                  <a:lnTo>
                    <a:pt x="451358" y="691388"/>
                  </a:lnTo>
                  <a:close/>
                </a:path>
              </a:pathLst>
            </a:custGeom>
            <a:gradFill rotWithShape="true">
              <a:gsLst>
                <a:gs pos="0">
                  <a:srgbClr val="008FC1">
                    <a:alpha val="100000"/>
                  </a:srgbClr>
                </a:gs>
                <a:gs pos="50000">
                  <a:srgbClr val="0083AF">
                    <a:alpha val="100000"/>
                  </a:srgbClr>
                </a:gs>
                <a:gs pos="100000">
                  <a:srgbClr val="0B5B77">
                    <a:alpha val="100000"/>
                  </a:srgbClr>
                </a:gs>
              </a:gsLst>
              <a:lin ang="5400000"/>
            </a:gradFill>
          </p:spPr>
        </p:sp>
      </p:grpSp>
      <p:grpSp>
        <p:nvGrpSpPr>
          <p:cNvPr name="Group 67" id="67"/>
          <p:cNvGrpSpPr/>
          <p:nvPr/>
        </p:nvGrpSpPr>
        <p:grpSpPr>
          <a:xfrm rot="0">
            <a:off x="15410945" y="3646380"/>
            <a:ext cx="2129399" cy="1748790"/>
            <a:chOff x="0" y="0"/>
            <a:chExt cx="2839199" cy="2331720"/>
          </a:xfrm>
        </p:grpSpPr>
        <p:sp>
          <p:nvSpPr>
            <p:cNvPr name="Freeform 68" id="68"/>
            <p:cNvSpPr/>
            <p:nvPr/>
          </p:nvSpPr>
          <p:spPr>
            <a:xfrm flipH="false" flipV="false" rot="0">
              <a:off x="0" y="0"/>
              <a:ext cx="2839212" cy="2331720"/>
            </a:xfrm>
            <a:custGeom>
              <a:avLst/>
              <a:gdLst/>
              <a:ahLst/>
              <a:cxnLst/>
              <a:rect r="r" b="b" t="t" l="l"/>
              <a:pathLst>
                <a:path h="2331720" w="2839212">
                  <a:moveTo>
                    <a:pt x="0" y="1165860"/>
                  </a:moveTo>
                  <a:cubicBezTo>
                    <a:pt x="0" y="521970"/>
                    <a:pt x="635635" y="0"/>
                    <a:pt x="1419606" y="0"/>
                  </a:cubicBezTo>
                  <a:cubicBezTo>
                    <a:pt x="2203577" y="0"/>
                    <a:pt x="2839212" y="521970"/>
                    <a:pt x="2839212" y="1165860"/>
                  </a:cubicBezTo>
                  <a:cubicBezTo>
                    <a:pt x="2839212" y="1809750"/>
                    <a:pt x="2203577" y="2331720"/>
                    <a:pt x="1419606" y="2331720"/>
                  </a:cubicBezTo>
                  <a:cubicBezTo>
                    <a:pt x="635635" y="2331720"/>
                    <a:pt x="0" y="1809750"/>
                    <a:pt x="0" y="1165860"/>
                  </a:cubicBezTo>
                  <a:close/>
                </a:path>
              </a:pathLst>
            </a:custGeom>
            <a:gradFill rotWithShape="true">
              <a:gsLst>
                <a:gs pos="0">
                  <a:srgbClr val="008FC1">
                    <a:alpha val="100000"/>
                  </a:srgbClr>
                </a:gs>
                <a:gs pos="50000">
                  <a:srgbClr val="0083AF">
                    <a:alpha val="100000"/>
                  </a:srgbClr>
                </a:gs>
                <a:gs pos="100000">
                  <a:srgbClr val="0B5B77">
                    <a:alpha val="100000"/>
                  </a:srgbClr>
                </a:gs>
              </a:gsLst>
              <a:lin ang="5400000"/>
            </a:gradFill>
          </p:spPr>
        </p:sp>
      </p:grpSp>
      <p:grpSp>
        <p:nvGrpSpPr>
          <p:cNvPr name="Group 69" id="69"/>
          <p:cNvGrpSpPr/>
          <p:nvPr/>
        </p:nvGrpSpPr>
        <p:grpSpPr>
          <a:xfrm rot="0">
            <a:off x="15718031" y="3897716"/>
            <a:ext cx="1471807" cy="1210389"/>
            <a:chOff x="0" y="0"/>
            <a:chExt cx="1962409" cy="1613853"/>
          </a:xfrm>
        </p:grpSpPr>
        <p:sp>
          <p:nvSpPr>
            <p:cNvPr name="Freeform 70" id="70"/>
            <p:cNvSpPr/>
            <p:nvPr/>
          </p:nvSpPr>
          <p:spPr>
            <a:xfrm flipH="false" flipV="false" rot="0">
              <a:off x="0" y="0"/>
              <a:ext cx="1962409" cy="1613853"/>
            </a:xfrm>
            <a:custGeom>
              <a:avLst/>
              <a:gdLst/>
              <a:ahLst/>
              <a:cxnLst/>
              <a:rect r="r" b="b" t="t" l="l"/>
              <a:pathLst>
                <a:path h="1613853" w="1962409">
                  <a:moveTo>
                    <a:pt x="0" y="0"/>
                  </a:moveTo>
                  <a:lnTo>
                    <a:pt x="1962409" y="0"/>
                  </a:lnTo>
                  <a:lnTo>
                    <a:pt x="1962409" y="1613853"/>
                  </a:lnTo>
                  <a:lnTo>
                    <a:pt x="0" y="16138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1" id="71"/>
            <p:cNvGrpSpPr/>
            <p:nvPr/>
          </p:nvGrpSpPr>
          <p:grpSpPr>
            <a:xfrm rot="0">
              <a:off x="0" y="0"/>
              <a:ext cx="1962409" cy="1613853"/>
              <a:chOff x="0" y="0"/>
              <a:chExt cx="2020316" cy="1661474"/>
            </a:xfrm>
          </p:grpSpPr>
          <p:sp>
            <p:nvSpPr>
              <p:cNvPr name="Freeform 72" id="72"/>
              <p:cNvSpPr/>
              <p:nvPr/>
            </p:nvSpPr>
            <p:spPr>
              <a:xfrm flipH="false" flipV="false" rot="0">
                <a:off x="0" y="0"/>
                <a:ext cx="2020316" cy="1661470"/>
              </a:xfrm>
              <a:custGeom>
                <a:avLst/>
                <a:gdLst/>
                <a:ahLst/>
                <a:cxnLst/>
                <a:rect r="r" b="b" t="t" l="l"/>
                <a:pathLst>
                  <a:path h="1661470" w="2020316">
                    <a:moveTo>
                      <a:pt x="0" y="0"/>
                    </a:moveTo>
                    <a:lnTo>
                      <a:pt x="2020316" y="0"/>
                    </a:lnTo>
                    <a:lnTo>
                      <a:pt x="2020316" y="1661470"/>
                    </a:lnTo>
                    <a:lnTo>
                      <a:pt x="0" y="1661470"/>
                    </a:lnTo>
                    <a:close/>
                  </a:path>
                </a:pathLst>
              </a:custGeom>
              <a:blipFill>
                <a:blip r:embed="rId4">
                  <a:alphaModFix amt="0"/>
                </a:blip>
                <a:stretch>
                  <a:fillRect l="-55514" t="0" r="-55514" b="0"/>
                </a:stretch>
              </a:blipFill>
            </p:spPr>
          </p:sp>
          <p:sp>
            <p:nvSpPr>
              <p:cNvPr name="TextBox 73" id="73"/>
              <p:cNvSpPr txBox="true"/>
              <p:nvPr/>
            </p:nvSpPr>
            <p:spPr>
              <a:xfrm>
                <a:off x="0" y="9525"/>
                <a:ext cx="2020316" cy="1651949"/>
              </a:xfrm>
              <a:prstGeom prst="rect">
                <a:avLst/>
              </a:prstGeom>
            </p:spPr>
            <p:txBody>
              <a:bodyPr anchor="ctr" rtlCol="false" tIns="0" lIns="0" bIns="0" rIns="0"/>
              <a:lstStyle/>
              <a:p>
                <a:pPr algn="ctr">
                  <a:lnSpc>
                    <a:spcPts val="1457"/>
                  </a:lnSpc>
                </a:pPr>
                <a:r>
                  <a:rPr lang="en-US" b="true" sz="1349" spc="-8">
                    <a:solidFill>
                      <a:srgbClr val="FFFFFF"/>
                    </a:solidFill>
                    <a:latin typeface="TT Rounds Condensed Bold"/>
                    <a:ea typeface="TT Rounds Condensed Bold"/>
                    <a:cs typeface="TT Rounds Condensed Bold"/>
                    <a:sym typeface="TT Rounds Condensed Bold"/>
                  </a:rPr>
                  <a:t>Start of Erasmus+ Study Mobility</a:t>
                </a:r>
              </a:p>
            </p:txBody>
          </p:sp>
        </p:grpSp>
      </p:grpSp>
      <p:sp>
        <p:nvSpPr>
          <p:cNvPr name="TextBox 74" id="74"/>
          <p:cNvSpPr txBox="true"/>
          <p:nvPr/>
        </p:nvSpPr>
        <p:spPr>
          <a:xfrm rot="0">
            <a:off x="1343320" y="5143452"/>
            <a:ext cx="2528111" cy="2544699"/>
          </a:xfrm>
          <a:prstGeom prst="rect">
            <a:avLst/>
          </a:prstGeom>
        </p:spPr>
        <p:txBody>
          <a:bodyPr anchor="t" rtlCol="false" tIns="0" lIns="0" bIns="0" rIns="0">
            <a:spAutoFit/>
          </a:bodyPr>
          <a:lstStyle/>
          <a:p>
            <a:pPr algn="l">
              <a:lnSpc>
                <a:spcPts val="1458"/>
              </a:lnSpc>
            </a:pPr>
          </a:p>
          <a:p>
            <a:pPr algn="l">
              <a:lnSpc>
                <a:spcPts val="1458"/>
              </a:lnSpc>
            </a:pPr>
            <a:r>
              <a:rPr lang="en-US" sz="1350" spc="-8">
                <a:solidFill>
                  <a:srgbClr val="000000"/>
                </a:solidFill>
                <a:latin typeface="TT Rounds Condensed"/>
                <a:ea typeface="TT Rounds Condensed"/>
                <a:cs typeface="TT Rounds Condensed"/>
                <a:sym typeface="TT Rounds Condensed"/>
              </a:rPr>
              <a:t>The relevant Erasmus Department Coord</a:t>
            </a:r>
            <a:r>
              <a:rPr lang="en-US" sz="1350" spc="-8">
                <a:solidFill>
                  <a:srgbClr val="000000"/>
                </a:solidFill>
                <a:latin typeface="TT Rounds Condensed"/>
                <a:ea typeface="TT Rounds Condensed"/>
                <a:cs typeface="TT Rounds Condensed"/>
                <a:sym typeface="TT Rounds Condensed"/>
              </a:rPr>
              <a:t>inator nominates the student to the host institution.</a:t>
            </a:r>
          </a:p>
          <a:p>
            <a:pPr algn="l">
              <a:lnSpc>
                <a:spcPts val="1458"/>
              </a:lnSpc>
            </a:pPr>
          </a:p>
          <a:p>
            <a:pPr algn="l">
              <a:lnSpc>
                <a:spcPts val="1458"/>
              </a:lnSpc>
            </a:pPr>
            <a:r>
              <a:rPr lang="en-US" sz="1350" spc="-8">
                <a:solidFill>
                  <a:srgbClr val="000000"/>
                </a:solidFill>
                <a:latin typeface="TT Rounds Condensed"/>
                <a:ea typeface="TT Rounds Condensed"/>
                <a:cs typeface="TT Rounds Condensed"/>
                <a:sym typeface="TT Rounds Condensed"/>
              </a:rPr>
              <a:t>The student submits the required information and documents to the host institution according to its instructions, including online application procedures.</a:t>
            </a:r>
          </a:p>
          <a:p>
            <a:pPr algn="l">
              <a:lnSpc>
                <a:spcPts val="1458"/>
              </a:lnSpc>
            </a:pPr>
          </a:p>
          <a:p>
            <a:pPr algn="l">
              <a:lnSpc>
                <a:spcPts val="1458"/>
              </a:lnSpc>
            </a:pPr>
          </a:p>
        </p:txBody>
      </p:sp>
      <p:sp>
        <p:nvSpPr>
          <p:cNvPr name="TextBox 75" id="75"/>
          <p:cNvSpPr txBox="true"/>
          <p:nvPr/>
        </p:nvSpPr>
        <p:spPr>
          <a:xfrm rot="0">
            <a:off x="4208393" y="5382978"/>
            <a:ext cx="2653975" cy="2213180"/>
          </a:xfrm>
          <a:prstGeom prst="rect">
            <a:avLst/>
          </a:prstGeom>
        </p:spPr>
        <p:txBody>
          <a:bodyPr anchor="t" rtlCol="false" tIns="0" lIns="0" bIns="0" rIns="0">
            <a:spAutoFit/>
          </a:bodyPr>
          <a:lstStyle/>
          <a:p>
            <a:pPr algn="l">
              <a:lnSpc>
                <a:spcPts val="1589"/>
              </a:lnSpc>
            </a:pPr>
            <a:r>
              <a:rPr lang="en-US" sz="1471" spc="-8">
                <a:solidFill>
                  <a:srgbClr val="000000"/>
                </a:solidFill>
                <a:latin typeface="TT Rounds Condensed"/>
                <a:ea typeface="TT Rounds Condensed"/>
                <a:cs typeface="TT Rounds Condensed"/>
                <a:sym typeface="TT Rounds Condensed"/>
              </a:rPr>
              <a:t>Learning Agreement</a:t>
            </a:r>
          </a:p>
          <a:p>
            <a:pPr algn="l">
              <a:lnSpc>
                <a:spcPts val="1589"/>
              </a:lnSpc>
            </a:pPr>
          </a:p>
          <a:p>
            <a:pPr algn="l">
              <a:lnSpc>
                <a:spcPts val="1589"/>
              </a:lnSpc>
            </a:pPr>
            <a:r>
              <a:rPr lang="en-US" sz="1471" spc="-8">
                <a:solidFill>
                  <a:srgbClr val="000000"/>
                </a:solidFill>
                <a:latin typeface="TT Rounds Condensed"/>
                <a:ea typeface="TT Rounds Condensed"/>
                <a:cs typeface="TT Rounds Condensed"/>
                <a:sym typeface="TT Rounds Condensed"/>
              </a:rPr>
              <a:t>Language Certificate</a:t>
            </a:r>
          </a:p>
          <a:p>
            <a:pPr algn="l">
              <a:lnSpc>
                <a:spcPts val="1589"/>
              </a:lnSpc>
            </a:pPr>
            <a:r>
              <a:rPr lang="en-US" sz="1471" spc="-8">
                <a:solidFill>
                  <a:srgbClr val="000000"/>
                </a:solidFill>
                <a:latin typeface="TT Rounds Condensed"/>
                <a:ea typeface="TT Rounds Condensed"/>
                <a:cs typeface="TT Rounds Condensed"/>
                <a:sym typeface="TT Rounds Condensed"/>
              </a:rPr>
              <a:t>You may obtain this document from our Coordination Office to submit it to the host institution.</a:t>
            </a:r>
          </a:p>
          <a:p>
            <a:pPr algn="l">
              <a:lnSpc>
                <a:spcPts val="1589"/>
              </a:lnSpc>
            </a:pPr>
          </a:p>
          <a:p>
            <a:pPr algn="l">
              <a:lnSpc>
                <a:spcPts val="1589"/>
              </a:lnSpc>
            </a:pPr>
            <a:r>
              <a:rPr lang="en-US" sz="1471" spc="-8">
                <a:solidFill>
                  <a:srgbClr val="000000"/>
                </a:solidFill>
                <a:latin typeface="TT Rounds Condensed"/>
                <a:ea typeface="TT Rounds Condensed"/>
                <a:cs typeface="TT Rounds Condensed"/>
                <a:sym typeface="TT Rounds Condensed"/>
              </a:rPr>
              <a:t>Other documents that may be requested by the host institution…</a:t>
            </a:r>
          </a:p>
          <a:p>
            <a:pPr algn="l">
              <a:lnSpc>
                <a:spcPts val="1589"/>
              </a:lnSpc>
            </a:pPr>
          </a:p>
        </p:txBody>
      </p:sp>
      <p:sp>
        <p:nvSpPr>
          <p:cNvPr name="TextBox 76" id="76"/>
          <p:cNvSpPr txBox="true"/>
          <p:nvPr/>
        </p:nvSpPr>
        <p:spPr>
          <a:xfrm rot="0">
            <a:off x="7183698" y="5404695"/>
            <a:ext cx="2364064" cy="2544324"/>
          </a:xfrm>
          <a:prstGeom prst="rect">
            <a:avLst/>
          </a:prstGeom>
        </p:spPr>
        <p:txBody>
          <a:bodyPr anchor="t" rtlCol="false" tIns="0" lIns="0" bIns="0" rIns="0">
            <a:spAutoFit/>
          </a:bodyPr>
          <a:lstStyle/>
          <a:p>
            <a:pPr algn="l">
              <a:lnSpc>
                <a:spcPts val="1431"/>
              </a:lnSpc>
            </a:pPr>
            <a:r>
              <a:rPr lang="en-US" sz="1325" spc="-8">
                <a:solidFill>
                  <a:srgbClr val="000000"/>
                </a:solidFill>
                <a:latin typeface="TT Rounds Condensed"/>
                <a:ea typeface="TT Rounds Condensed"/>
                <a:cs typeface="TT Rounds Condensed"/>
                <a:sym typeface="TT Rounds Condensed"/>
              </a:rPr>
              <a:t>Learning Agreement</a:t>
            </a:r>
          </a:p>
          <a:p>
            <a:pPr algn="l">
              <a:lnSpc>
                <a:spcPts val="1431"/>
              </a:lnSpc>
            </a:pPr>
            <a:r>
              <a:rPr lang="en-US" sz="1325" spc="-7">
                <a:solidFill>
                  <a:srgbClr val="000000"/>
                </a:solidFill>
                <a:latin typeface="TT Rounds Condensed"/>
                <a:ea typeface="TT Rounds Condensed"/>
                <a:cs typeface="TT Rounds Condensed"/>
                <a:sym typeface="TT Rounds Condensed"/>
              </a:rPr>
              <a:t>After the Learning Agreement approved by all parties</a:t>
            </a:r>
          </a:p>
          <a:p>
            <a:pPr algn="l">
              <a:lnSpc>
                <a:spcPts val="1431"/>
              </a:lnSpc>
            </a:pPr>
            <a:r>
              <a:rPr lang="en-US" sz="1325" spc="-7">
                <a:solidFill>
                  <a:srgbClr val="000000"/>
                </a:solidFill>
                <a:latin typeface="TT Rounds Condensed"/>
                <a:ea typeface="TT Rounds Condensed"/>
                <a:cs typeface="TT Rounds Condensed"/>
                <a:sym typeface="TT Rounds Condensed"/>
              </a:rPr>
              <a:t>, </a:t>
            </a:r>
          </a:p>
          <a:p>
            <a:pPr algn="l">
              <a:lnSpc>
                <a:spcPts val="1431"/>
              </a:lnSpc>
            </a:pPr>
            <a:r>
              <a:rPr lang="en-US" sz="1325" spc="-7">
                <a:solidFill>
                  <a:srgbClr val="000000"/>
                </a:solidFill>
                <a:latin typeface="TT Rounds Condensed"/>
                <a:ea typeface="TT Rounds Condensed"/>
                <a:cs typeface="TT Rounds Condensed"/>
                <a:sym typeface="TT Rounds Condensed"/>
              </a:rPr>
              <a:t>you must apply to your academic unit for the issuance of your Faculty</a:t>
            </a:r>
          </a:p>
          <a:p>
            <a:pPr algn="l">
              <a:lnSpc>
                <a:spcPts val="1431"/>
              </a:lnSpc>
            </a:pPr>
          </a:p>
          <a:p>
            <a:pPr algn="l">
              <a:lnSpc>
                <a:spcPts val="1431"/>
              </a:lnSpc>
            </a:pPr>
            <a:r>
              <a:rPr lang="en-US" sz="1325" spc="-7">
                <a:solidFill>
                  <a:srgbClr val="000000"/>
                </a:solidFill>
                <a:latin typeface="TT Rounds Condensed"/>
                <a:ea typeface="TT Rounds Condensed"/>
                <a:cs typeface="TT Rounds Condensed"/>
                <a:sym typeface="TT Rounds Condensed"/>
              </a:rPr>
              <a:t> Administrative Board Decision.</a:t>
            </a:r>
          </a:p>
          <a:p>
            <a:pPr algn="l">
              <a:lnSpc>
                <a:spcPts val="1431"/>
              </a:lnSpc>
            </a:pPr>
          </a:p>
          <a:p>
            <a:pPr algn="l">
              <a:lnSpc>
                <a:spcPts val="1431"/>
              </a:lnSpc>
            </a:pPr>
            <a:r>
              <a:rPr lang="en-US" sz="1325" spc="-7">
                <a:solidFill>
                  <a:srgbClr val="000000"/>
                </a:solidFill>
                <a:latin typeface="TT Rounds Condensed"/>
                <a:ea typeface="TT Rounds Condensed"/>
                <a:cs typeface="TT Rounds Condensed"/>
                <a:sym typeface="TT Rounds Condensed"/>
              </a:rPr>
              <a:t>Obtaining an English transcript</a:t>
            </a:r>
          </a:p>
          <a:p>
            <a:pPr algn="l">
              <a:lnSpc>
                <a:spcPts val="1431"/>
              </a:lnSpc>
            </a:pPr>
          </a:p>
        </p:txBody>
      </p:sp>
      <p:sp>
        <p:nvSpPr>
          <p:cNvPr name="TextBox 77" id="77"/>
          <p:cNvSpPr txBox="true"/>
          <p:nvPr/>
        </p:nvSpPr>
        <p:spPr>
          <a:xfrm rot="0">
            <a:off x="10198313" y="5193654"/>
            <a:ext cx="1677324" cy="2363724"/>
          </a:xfrm>
          <a:prstGeom prst="rect">
            <a:avLst/>
          </a:prstGeom>
        </p:spPr>
        <p:txBody>
          <a:bodyPr anchor="t" rtlCol="false" tIns="0" lIns="0" bIns="0" rIns="0">
            <a:spAutoFit/>
          </a:bodyPr>
          <a:lstStyle/>
          <a:p>
            <a:pPr algn="l">
              <a:lnSpc>
                <a:spcPts val="1458"/>
              </a:lnSpc>
            </a:pPr>
            <a:r>
              <a:rPr lang="en-US" sz="1350" spc="-8">
                <a:solidFill>
                  <a:srgbClr val="000000"/>
                </a:solidFill>
                <a:latin typeface="TT Rounds Condensed"/>
                <a:ea typeface="TT Rounds Condensed"/>
                <a:cs typeface="TT Rounds Condensed"/>
                <a:sym typeface="TT Rounds Condensed"/>
              </a:rPr>
              <a:t>Visa application procedures</a:t>
            </a:r>
          </a:p>
          <a:p>
            <a:pPr algn="l">
              <a:lnSpc>
                <a:spcPts val="1458"/>
              </a:lnSpc>
            </a:pPr>
          </a:p>
          <a:p>
            <a:pPr algn="l">
              <a:lnSpc>
                <a:spcPts val="1458"/>
              </a:lnSpc>
            </a:pPr>
            <a:r>
              <a:rPr lang="en-US" sz="1350" spc="-8">
                <a:solidFill>
                  <a:srgbClr val="000000"/>
                </a:solidFill>
                <a:latin typeface="TT Rounds Condensed"/>
                <a:ea typeface="TT Rounds Condensed"/>
                <a:cs typeface="TT Rounds Condensed"/>
                <a:sym typeface="TT Rounds Condensed"/>
              </a:rPr>
              <a:t>Travel health insurance</a:t>
            </a:r>
          </a:p>
          <a:p>
            <a:pPr algn="l">
              <a:lnSpc>
                <a:spcPts val="1458"/>
              </a:lnSpc>
            </a:pPr>
          </a:p>
          <a:p>
            <a:pPr algn="l">
              <a:lnSpc>
                <a:spcPts val="1458"/>
              </a:lnSpc>
            </a:pPr>
            <a:r>
              <a:rPr lang="en-US" sz="1350" spc="-8">
                <a:solidFill>
                  <a:srgbClr val="000000"/>
                </a:solidFill>
                <a:latin typeface="TT Rounds Condensed"/>
                <a:ea typeface="TT Rounds Condensed"/>
                <a:cs typeface="TT Rounds Condensed"/>
                <a:sym typeface="TT Rounds Condensed"/>
              </a:rPr>
              <a:t>Opening a bank account</a:t>
            </a:r>
          </a:p>
          <a:p>
            <a:pPr algn="l">
              <a:lnSpc>
                <a:spcPts val="1458"/>
              </a:lnSpc>
            </a:pPr>
          </a:p>
          <a:p>
            <a:pPr algn="l">
              <a:lnSpc>
                <a:spcPts val="1458"/>
              </a:lnSpc>
            </a:pPr>
            <a:r>
              <a:rPr lang="en-US" sz="1350" spc="-8">
                <a:solidFill>
                  <a:srgbClr val="000000"/>
                </a:solidFill>
                <a:latin typeface="TT Rounds Condensed"/>
                <a:ea typeface="TT Rounds Condensed"/>
                <a:cs typeface="TT Rounds Condensed"/>
                <a:sym typeface="TT Rounds Condensed"/>
              </a:rPr>
              <a:t>Necessary arrangements for accommodation</a:t>
            </a:r>
          </a:p>
          <a:p>
            <a:pPr algn="l">
              <a:lnSpc>
                <a:spcPts val="1458"/>
              </a:lnSpc>
            </a:pPr>
          </a:p>
        </p:txBody>
      </p:sp>
      <p:sp>
        <p:nvSpPr>
          <p:cNvPr name="TextBox 78" id="78"/>
          <p:cNvSpPr txBox="true"/>
          <p:nvPr/>
        </p:nvSpPr>
        <p:spPr>
          <a:xfrm rot="0">
            <a:off x="12285869" y="5193654"/>
            <a:ext cx="2593060" cy="3403022"/>
          </a:xfrm>
          <a:prstGeom prst="rect">
            <a:avLst/>
          </a:prstGeom>
        </p:spPr>
        <p:txBody>
          <a:bodyPr anchor="t" rtlCol="false" tIns="0" lIns="0" bIns="0" rIns="0">
            <a:spAutoFit/>
          </a:bodyPr>
          <a:lstStyle/>
          <a:p>
            <a:pPr algn="l">
              <a:lnSpc>
                <a:spcPts val="1438"/>
              </a:lnSpc>
            </a:pPr>
            <a:r>
              <a:rPr lang="en-US" sz="1331" spc="-7">
                <a:solidFill>
                  <a:srgbClr val="000000"/>
                </a:solidFill>
                <a:latin typeface="TT Rounds Condensed"/>
                <a:ea typeface="TT Rounds Condensed"/>
                <a:cs typeface="TT Rounds Condensed"/>
                <a:sym typeface="TT Rounds Condensed"/>
              </a:rPr>
              <a:t>Accept</a:t>
            </a:r>
            <a:r>
              <a:rPr lang="en-US" sz="1331" spc="-7">
                <a:solidFill>
                  <a:srgbClr val="000000"/>
                </a:solidFill>
                <a:latin typeface="TT Rounds Condensed"/>
                <a:ea typeface="TT Rounds Condensed"/>
                <a:cs typeface="TT Rounds Condensed"/>
                <a:sym typeface="TT Rounds Condensed"/>
              </a:rPr>
              <a:t>ance/Invitation Letter</a:t>
            </a:r>
          </a:p>
          <a:p>
            <a:pPr algn="l">
              <a:lnSpc>
                <a:spcPts val="1438"/>
              </a:lnSpc>
            </a:pPr>
          </a:p>
          <a:p>
            <a:pPr algn="l">
              <a:lnSpc>
                <a:spcPts val="1438"/>
              </a:lnSpc>
            </a:pPr>
            <a:r>
              <a:rPr lang="en-US" sz="1331" spc="-7">
                <a:solidFill>
                  <a:srgbClr val="000000"/>
                </a:solidFill>
                <a:latin typeface="TT Rounds Condensed"/>
                <a:ea typeface="TT Rounds Condensed"/>
                <a:cs typeface="TT Rounds Condensed"/>
                <a:sym typeface="TT Rounds Condensed"/>
              </a:rPr>
              <a:t>Learning Agreement</a:t>
            </a:r>
          </a:p>
          <a:p>
            <a:pPr algn="l">
              <a:lnSpc>
                <a:spcPts val="1438"/>
              </a:lnSpc>
            </a:pPr>
          </a:p>
          <a:p>
            <a:pPr algn="l">
              <a:lnSpc>
                <a:spcPts val="1438"/>
              </a:lnSpc>
            </a:pPr>
            <a:r>
              <a:rPr lang="en-US" sz="1331" spc="-7">
                <a:solidFill>
                  <a:srgbClr val="000000"/>
                </a:solidFill>
                <a:latin typeface="TT Rounds Condensed"/>
                <a:ea typeface="TT Rounds Condensed"/>
                <a:cs typeface="TT Rounds Condensed"/>
                <a:sym typeface="TT Rounds Condensed"/>
              </a:rPr>
              <a:t>Faculty/School Administrative</a:t>
            </a:r>
          </a:p>
          <a:p>
            <a:pPr algn="l">
              <a:lnSpc>
                <a:spcPts val="1438"/>
              </a:lnSpc>
            </a:pPr>
          </a:p>
          <a:p>
            <a:pPr algn="l">
              <a:lnSpc>
                <a:spcPts val="1438"/>
              </a:lnSpc>
            </a:pPr>
            <a:r>
              <a:rPr lang="en-US" sz="1331" spc="-7">
                <a:solidFill>
                  <a:srgbClr val="000000"/>
                </a:solidFill>
                <a:latin typeface="TT Rounds Condensed"/>
                <a:ea typeface="TT Rounds Condensed"/>
                <a:cs typeface="TT Rounds Condensed"/>
                <a:sym typeface="TT Rounds Condensed"/>
              </a:rPr>
              <a:t> Board Decision</a:t>
            </a:r>
          </a:p>
          <a:p>
            <a:pPr algn="l">
              <a:lnSpc>
                <a:spcPts val="1438"/>
              </a:lnSpc>
            </a:pPr>
          </a:p>
          <a:p>
            <a:pPr algn="l">
              <a:lnSpc>
                <a:spcPts val="1438"/>
              </a:lnSpc>
            </a:pPr>
            <a:r>
              <a:rPr lang="en-US" sz="1331" spc="-7">
                <a:solidFill>
                  <a:srgbClr val="000000"/>
                </a:solidFill>
                <a:latin typeface="TT Rounds Condensed"/>
                <a:ea typeface="TT Rounds Condensed"/>
                <a:cs typeface="TT Rounds Condensed"/>
                <a:sym typeface="TT Rounds Condensed"/>
              </a:rPr>
              <a:t>English Transcript</a:t>
            </a:r>
          </a:p>
          <a:p>
            <a:pPr algn="l">
              <a:lnSpc>
                <a:spcPts val="1438"/>
              </a:lnSpc>
            </a:pPr>
          </a:p>
          <a:p>
            <a:pPr algn="l">
              <a:lnSpc>
                <a:spcPts val="1438"/>
              </a:lnSpc>
            </a:pPr>
            <a:r>
              <a:rPr lang="en-US" sz="1331" spc="-7">
                <a:solidFill>
                  <a:srgbClr val="000000"/>
                </a:solidFill>
                <a:latin typeface="TT Rounds Condensed"/>
                <a:ea typeface="TT Rounds Condensed"/>
                <a:cs typeface="TT Rounds Condensed"/>
                <a:sym typeface="TT Rounds Condensed"/>
              </a:rPr>
              <a:t>Demand Deposit Euro Account</a:t>
            </a:r>
          </a:p>
          <a:p>
            <a:pPr algn="l">
              <a:lnSpc>
                <a:spcPts val="1438"/>
              </a:lnSpc>
            </a:pPr>
          </a:p>
          <a:p>
            <a:pPr algn="l">
              <a:lnSpc>
                <a:spcPts val="1438"/>
              </a:lnSpc>
            </a:pPr>
            <a:r>
              <a:rPr lang="en-US" sz="1331" spc="-7">
                <a:solidFill>
                  <a:srgbClr val="000000"/>
                </a:solidFill>
                <a:latin typeface="TT Rounds Condensed"/>
                <a:ea typeface="TT Rounds Condensed"/>
                <a:cs typeface="TT Rounds Condensed"/>
                <a:sym typeface="TT Rounds Condensed"/>
              </a:rPr>
              <a:t>Visa</a:t>
            </a:r>
          </a:p>
          <a:p>
            <a:pPr algn="l">
              <a:lnSpc>
                <a:spcPts val="1438"/>
              </a:lnSpc>
            </a:pPr>
          </a:p>
          <a:p>
            <a:pPr algn="l">
              <a:lnSpc>
                <a:spcPts val="1438"/>
              </a:lnSpc>
            </a:pPr>
            <a:r>
              <a:rPr lang="en-US" sz="1331" spc="-7">
                <a:solidFill>
                  <a:srgbClr val="000000"/>
                </a:solidFill>
                <a:latin typeface="TT Rounds Condensed"/>
                <a:ea typeface="TT Rounds Condensed"/>
                <a:cs typeface="TT Rounds Condensed"/>
                <a:sym typeface="TT Rounds Condensed"/>
              </a:rPr>
              <a:t>Travel Health Insurance</a:t>
            </a:r>
          </a:p>
          <a:p>
            <a:pPr algn="l">
              <a:lnSpc>
                <a:spcPts val="1438"/>
              </a:lnSpc>
            </a:pPr>
          </a:p>
          <a:p>
            <a:pPr algn="l">
              <a:lnSpc>
                <a:spcPts val="1438"/>
              </a:lnSpc>
            </a:pPr>
            <a:r>
              <a:rPr lang="en-US" sz="1331" spc="-8">
                <a:solidFill>
                  <a:srgbClr val="000000"/>
                </a:solidFill>
                <a:latin typeface="TT Rounds Condensed"/>
                <a:ea typeface="TT Rounds Condensed"/>
                <a:cs typeface="TT Rounds Condensed"/>
                <a:sym typeface="TT Rounds Condensed"/>
              </a:rPr>
              <a:t>Online Language Test Result (EU Academy)</a:t>
            </a:r>
          </a:p>
          <a:p>
            <a:pPr algn="l">
              <a:lnSpc>
                <a:spcPts val="1438"/>
              </a:lnSpc>
            </a:pPr>
          </a:p>
        </p:txBody>
      </p:sp>
      <p:sp>
        <p:nvSpPr>
          <p:cNvPr name="TextBox 79" id="79"/>
          <p:cNvSpPr txBox="true"/>
          <p:nvPr/>
        </p:nvSpPr>
        <p:spPr>
          <a:xfrm rot="0">
            <a:off x="12590669" y="3485268"/>
            <a:ext cx="1951404" cy="1580456"/>
          </a:xfrm>
          <a:prstGeom prst="rect">
            <a:avLst/>
          </a:prstGeom>
        </p:spPr>
        <p:txBody>
          <a:bodyPr anchor="t" rtlCol="false" tIns="0" lIns="0" bIns="0" rIns="0">
            <a:spAutoFit/>
          </a:bodyPr>
          <a:lstStyle/>
          <a:p>
            <a:pPr algn="ctr">
              <a:lnSpc>
                <a:spcPts val="1562"/>
              </a:lnSpc>
            </a:pPr>
            <a:r>
              <a:rPr lang="en-US" sz="1116" b="true">
                <a:solidFill>
                  <a:srgbClr val="000000"/>
                </a:solidFill>
                <a:latin typeface="DejaVu Serif Bold"/>
                <a:ea typeface="DejaVu Serif Bold"/>
                <a:cs typeface="DejaVu Serif Bold"/>
                <a:sym typeface="DejaVu Serif Bold"/>
              </a:rPr>
              <a:t>STEP 5</a:t>
            </a:r>
          </a:p>
          <a:p>
            <a:pPr algn="ctr">
              <a:lnSpc>
                <a:spcPts val="1562"/>
              </a:lnSpc>
            </a:pPr>
            <a:r>
              <a:rPr lang="en-US" sz="1116" b="true">
                <a:solidFill>
                  <a:srgbClr val="000000"/>
                </a:solidFill>
                <a:latin typeface="DejaVu Serif Bold"/>
                <a:ea typeface="DejaVu Serif Bold"/>
                <a:cs typeface="DejaVu Serif Bold"/>
                <a:sym typeface="DejaVu Serif Bold"/>
              </a:rPr>
              <a:t>DOCUMENTS TO </a:t>
            </a:r>
            <a:r>
              <a:rPr lang="en-US" b="true" sz="1116">
                <a:solidFill>
                  <a:srgbClr val="000000"/>
                </a:solidFill>
                <a:latin typeface="DejaVu Serif Bold"/>
                <a:ea typeface="DejaVu Serif Bold"/>
                <a:cs typeface="DejaVu Serif Bold"/>
                <a:sym typeface="DejaVu Serif Bold"/>
              </a:rPr>
              <a:t>BE SUBMITTED TO THE INTERNATIONAL ACADEMIC RELATIONS COORDINATION OFFICE BEFORE DEPARTURE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1200152" y="2478898"/>
            <a:ext cx="12494646"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028700" y="320620"/>
            <a:ext cx="12475635" cy="2272544"/>
            <a:chOff x="0" y="0"/>
            <a:chExt cx="16634181" cy="3030059"/>
          </a:xfrm>
        </p:grpSpPr>
        <p:sp>
          <p:nvSpPr>
            <p:cNvPr name="Freeform 7" id="7"/>
            <p:cNvSpPr/>
            <p:nvPr/>
          </p:nvSpPr>
          <p:spPr>
            <a:xfrm flipH="false" flipV="false" rot="0">
              <a:off x="0" y="0"/>
              <a:ext cx="16634178" cy="3030060"/>
            </a:xfrm>
            <a:custGeom>
              <a:avLst/>
              <a:gdLst/>
              <a:ahLst/>
              <a:cxnLst/>
              <a:rect r="r" b="b" t="t" l="l"/>
              <a:pathLst>
                <a:path h="3030060" w="16634178">
                  <a:moveTo>
                    <a:pt x="0" y="0"/>
                  </a:moveTo>
                  <a:lnTo>
                    <a:pt x="16634178" y="0"/>
                  </a:lnTo>
                  <a:lnTo>
                    <a:pt x="16634178" y="3030060"/>
                  </a:lnTo>
                  <a:lnTo>
                    <a:pt x="0" y="3030060"/>
                  </a:lnTo>
                  <a:close/>
                </a:path>
              </a:pathLst>
            </a:custGeom>
            <a:blipFill>
              <a:blip r:embed="rId4">
                <a:alphaModFix amt="0"/>
              </a:blip>
              <a:stretch>
                <a:fillRect l="0" t="-63220" r="0" b="-50714"/>
              </a:stretch>
            </a:blipFill>
          </p:spPr>
        </p:sp>
        <p:sp>
          <p:nvSpPr>
            <p:cNvPr name="TextBox 8" id="8"/>
            <p:cNvSpPr txBox="true"/>
            <p:nvPr/>
          </p:nvSpPr>
          <p:spPr>
            <a:xfrm>
              <a:off x="0" y="38100"/>
              <a:ext cx="16634181" cy="2991959"/>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Workflow</a:t>
              </a:r>
              <a:r>
                <a:rPr lang="en-US" sz="6600" b="true">
                  <a:solidFill>
                    <a:srgbClr val="FF0000"/>
                  </a:solidFill>
                  <a:latin typeface="Arial Bold"/>
                  <a:ea typeface="Arial Bold"/>
                  <a:cs typeface="Arial Bold"/>
                  <a:sym typeface="Arial Bold"/>
                </a:rPr>
                <a:t> Chart for Outgoing Students</a:t>
              </a:r>
            </a:p>
          </p:txBody>
        </p:sp>
      </p:grpSp>
      <p:sp>
        <p:nvSpPr>
          <p:cNvPr name="TextBox 9" id="9"/>
          <p:cNvSpPr txBox="true"/>
          <p:nvPr/>
        </p:nvSpPr>
        <p:spPr>
          <a:xfrm rot="0">
            <a:off x="1028700" y="2801182"/>
            <a:ext cx="15590520" cy="2476500"/>
          </a:xfrm>
          <a:prstGeom prst="rect">
            <a:avLst/>
          </a:prstGeom>
        </p:spPr>
        <p:txBody>
          <a:bodyPr anchor="t" rtlCol="false" tIns="0" lIns="0" bIns="0" rIns="0">
            <a:spAutoFit/>
          </a:bodyPr>
          <a:lstStyle/>
          <a:p>
            <a:pPr algn="l">
              <a:lnSpc>
                <a:spcPts val="3240"/>
              </a:lnSpc>
            </a:pPr>
            <a:r>
              <a:rPr lang="en-US" sz="2700" spc="-21">
                <a:solidFill>
                  <a:srgbClr val="000000"/>
                </a:solidFill>
                <a:latin typeface="Arial"/>
                <a:ea typeface="Arial"/>
                <a:cs typeface="Arial"/>
                <a:sym typeface="Arial"/>
              </a:rPr>
              <a:t>This is the basic workflow chart to be followed by Erasmus+ mobility candidates.</a:t>
            </a:r>
          </a:p>
          <a:p>
            <a:pPr algn="l">
              <a:lnSpc>
                <a:spcPts val="3240"/>
              </a:lnSpc>
            </a:pPr>
          </a:p>
          <a:p>
            <a:pPr algn="l">
              <a:lnSpc>
                <a:spcPts val="3240"/>
              </a:lnSpc>
            </a:pPr>
            <a:r>
              <a:rPr lang="en-US" sz="2700" spc="-22">
                <a:solidFill>
                  <a:srgbClr val="000000"/>
                </a:solidFill>
                <a:latin typeface="Arial"/>
                <a:ea typeface="Arial"/>
                <a:cs typeface="Arial"/>
                <a:sym typeface="Arial"/>
              </a:rPr>
              <a:t>According to the workflow chart, students must follow the steps before, during and after Erasmus+ mobility.</a:t>
            </a:r>
          </a:p>
          <a:p>
            <a:pPr algn="l">
              <a:lnSpc>
                <a:spcPts val="3240"/>
              </a:lnSpc>
            </a:pPr>
          </a:p>
          <a:p>
            <a:pPr algn="l">
              <a:lnSpc>
                <a:spcPts val="3240"/>
              </a:lnSpc>
            </a:pPr>
          </a:p>
        </p:txBody>
      </p:sp>
      <p:sp>
        <p:nvSpPr>
          <p:cNvPr name="TextBox 10" id="10"/>
          <p:cNvSpPr txBox="true"/>
          <p:nvPr/>
        </p:nvSpPr>
        <p:spPr>
          <a:xfrm rot="0">
            <a:off x="-1039353" y="5094802"/>
            <a:ext cx="15590520" cy="592455"/>
          </a:xfrm>
          <a:prstGeom prst="rect">
            <a:avLst/>
          </a:prstGeom>
        </p:spPr>
        <p:txBody>
          <a:bodyPr anchor="t" rtlCol="false" tIns="0" lIns="0" bIns="0" rIns="0">
            <a:spAutoFit/>
          </a:bodyPr>
          <a:lstStyle/>
          <a:p>
            <a:pPr algn="ctr">
              <a:lnSpc>
                <a:spcPts val="4620"/>
              </a:lnSpc>
            </a:pPr>
            <a:r>
              <a:rPr lang="en-US" sz="3300">
                <a:solidFill>
                  <a:srgbClr val="000000"/>
                </a:solidFill>
                <a:latin typeface="Arial"/>
                <a:ea typeface="Arial"/>
                <a:cs typeface="Arial"/>
                <a:sym typeface="Arial"/>
              </a:rPr>
              <a:t>Available l</a:t>
            </a:r>
            <a:r>
              <a:rPr lang="en-US" sz="3300">
                <a:solidFill>
                  <a:srgbClr val="000000"/>
                </a:solidFill>
                <a:latin typeface="Arial"/>
                <a:ea typeface="Arial"/>
                <a:cs typeface="Arial"/>
                <a:sym typeface="Arial"/>
              </a:rPr>
              <a:t>ink: </a:t>
            </a:r>
            <a:r>
              <a:rPr lang="en-US" sz="3300" u="sng">
                <a:solidFill>
                  <a:srgbClr val="000000"/>
                </a:solidFill>
                <a:latin typeface="Arial"/>
                <a:ea typeface="Arial"/>
                <a:cs typeface="Arial"/>
                <a:sym typeface="Arial"/>
                <a:hlinkClick r:id="rId5" tooltip="https://international.deu.edu.tr/erasmus-k131/"/>
              </a:rPr>
              <a:t>https://international.deu.edu.tr/erasmus-k131/</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4858048" y="421243"/>
            <a:ext cx="2241233" cy="2241233"/>
            <a:chOff x="0" y="0"/>
            <a:chExt cx="2988310" cy="2988310"/>
          </a:xfrm>
        </p:grpSpPr>
        <p:sp>
          <p:nvSpPr>
            <p:cNvPr name="Freeform 4" id="4"/>
            <p:cNvSpPr/>
            <p:nvPr/>
          </p:nvSpPr>
          <p:spPr>
            <a:xfrm flipH="false" flipV="false" rot="0">
              <a:off x="0" y="0"/>
              <a:ext cx="2988310" cy="2988310"/>
            </a:xfrm>
            <a:custGeom>
              <a:avLst/>
              <a:gdLst/>
              <a:ahLst/>
              <a:cxnLst/>
              <a:rect r="r" b="b" t="t" l="l"/>
              <a:pathLst>
                <a:path h="2988310" w="2988310">
                  <a:moveTo>
                    <a:pt x="0" y="0"/>
                  </a:moveTo>
                  <a:lnTo>
                    <a:pt x="2988310" y="0"/>
                  </a:lnTo>
                  <a:lnTo>
                    <a:pt x="2988310" y="2988310"/>
                  </a:lnTo>
                  <a:lnTo>
                    <a:pt x="0" y="2988310"/>
                  </a:lnTo>
                  <a:lnTo>
                    <a:pt x="0" y="0"/>
                  </a:lnTo>
                  <a:close/>
                </a:path>
              </a:pathLst>
            </a:custGeom>
            <a:blipFill>
              <a:blip r:embed="rId3"/>
              <a:stretch>
                <a:fillRect l="-17630" t="0" r="-17630" b="0"/>
              </a:stretch>
            </a:blipFill>
          </p:spPr>
        </p:sp>
      </p:grpSp>
      <p:sp>
        <p:nvSpPr>
          <p:cNvPr name="AutoShape 5" id="5"/>
          <p:cNvSpPr/>
          <p:nvPr/>
        </p:nvSpPr>
        <p:spPr>
          <a:xfrm>
            <a:off x="971552" y="2421766"/>
            <a:ext cx="12590450" cy="0"/>
          </a:xfrm>
          <a:prstGeom prst="line">
            <a:avLst/>
          </a:prstGeom>
          <a:ln cap="rnd" w="57150">
            <a:solidFill>
              <a:srgbClr val="015092"/>
            </a:solidFill>
            <a:prstDash val="solid"/>
            <a:headEnd type="none" len="sm" w="sm"/>
            <a:tailEnd type="none" len="sm" w="sm"/>
          </a:ln>
        </p:spPr>
      </p:sp>
      <p:grpSp>
        <p:nvGrpSpPr>
          <p:cNvPr name="Group 6" id="6"/>
          <p:cNvGrpSpPr/>
          <p:nvPr/>
        </p:nvGrpSpPr>
        <p:grpSpPr>
          <a:xfrm rot="0">
            <a:off x="1028700" y="206354"/>
            <a:ext cx="12475635" cy="2272544"/>
            <a:chOff x="0" y="0"/>
            <a:chExt cx="16634181" cy="3030059"/>
          </a:xfrm>
        </p:grpSpPr>
        <p:sp>
          <p:nvSpPr>
            <p:cNvPr name="Freeform 7" id="7"/>
            <p:cNvSpPr/>
            <p:nvPr/>
          </p:nvSpPr>
          <p:spPr>
            <a:xfrm flipH="false" flipV="false" rot="0">
              <a:off x="0" y="0"/>
              <a:ext cx="16634178" cy="3030060"/>
            </a:xfrm>
            <a:custGeom>
              <a:avLst/>
              <a:gdLst/>
              <a:ahLst/>
              <a:cxnLst/>
              <a:rect r="r" b="b" t="t" l="l"/>
              <a:pathLst>
                <a:path h="3030060" w="16634178">
                  <a:moveTo>
                    <a:pt x="0" y="0"/>
                  </a:moveTo>
                  <a:lnTo>
                    <a:pt x="16634178" y="0"/>
                  </a:lnTo>
                  <a:lnTo>
                    <a:pt x="16634178" y="3030060"/>
                  </a:lnTo>
                  <a:lnTo>
                    <a:pt x="0" y="3030060"/>
                  </a:lnTo>
                  <a:close/>
                </a:path>
              </a:pathLst>
            </a:custGeom>
            <a:blipFill>
              <a:blip r:embed="rId4">
                <a:alphaModFix amt="0"/>
              </a:blip>
              <a:stretch>
                <a:fillRect l="0" t="-63220" r="0" b="-50714"/>
              </a:stretch>
            </a:blipFill>
          </p:spPr>
        </p:sp>
        <p:sp>
          <p:nvSpPr>
            <p:cNvPr name="TextBox 8" id="8"/>
            <p:cNvSpPr txBox="true"/>
            <p:nvPr/>
          </p:nvSpPr>
          <p:spPr>
            <a:xfrm>
              <a:off x="0" y="38100"/>
              <a:ext cx="16634181" cy="2991959"/>
            </a:xfrm>
            <a:prstGeom prst="rect">
              <a:avLst/>
            </a:prstGeom>
          </p:spPr>
          <p:txBody>
            <a:bodyPr anchor="ctr" rtlCol="false" tIns="0" lIns="0" bIns="0" rIns="0"/>
            <a:lstStyle/>
            <a:p>
              <a:pPr algn="l">
                <a:lnSpc>
                  <a:spcPts val="7128"/>
                </a:lnSpc>
              </a:pPr>
              <a:r>
                <a:rPr lang="en-US" sz="6600" b="true">
                  <a:solidFill>
                    <a:srgbClr val="FF0000"/>
                  </a:solidFill>
                  <a:latin typeface="Arial Bold"/>
                  <a:ea typeface="Arial Bold"/>
                  <a:cs typeface="Arial Bold"/>
                  <a:sym typeface="Arial Bold"/>
                </a:rPr>
                <a:t>Checklist for </a:t>
              </a:r>
              <a:r>
                <a:rPr lang="en-US" sz="6600" b="true">
                  <a:solidFill>
                    <a:srgbClr val="FF0000"/>
                  </a:solidFill>
                  <a:latin typeface="Arial Bold"/>
                  <a:ea typeface="Arial Bold"/>
                  <a:cs typeface="Arial Bold"/>
                  <a:sym typeface="Arial Bold"/>
                </a:rPr>
                <a:t>Erasmus Documents</a:t>
              </a:r>
            </a:p>
          </p:txBody>
        </p:sp>
      </p:grpSp>
      <p:sp>
        <p:nvSpPr>
          <p:cNvPr name="TextBox 9" id="9"/>
          <p:cNvSpPr txBox="true"/>
          <p:nvPr/>
        </p:nvSpPr>
        <p:spPr>
          <a:xfrm rot="0">
            <a:off x="1200152" y="2985070"/>
            <a:ext cx="15590520" cy="3289173"/>
          </a:xfrm>
          <a:prstGeom prst="rect">
            <a:avLst/>
          </a:prstGeom>
        </p:spPr>
        <p:txBody>
          <a:bodyPr anchor="t" rtlCol="false" tIns="0" lIns="0" bIns="0" rIns="0">
            <a:spAutoFit/>
          </a:bodyPr>
          <a:lstStyle/>
          <a:p>
            <a:pPr algn="just">
              <a:lnSpc>
                <a:spcPts val="2916"/>
              </a:lnSpc>
            </a:pPr>
            <a:r>
              <a:rPr lang="en-US" sz="2700">
                <a:solidFill>
                  <a:srgbClr val="000000"/>
                </a:solidFill>
                <a:latin typeface="Arial"/>
                <a:ea typeface="Arial"/>
                <a:cs typeface="Arial"/>
                <a:sym typeface="Arial"/>
              </a:rPr>
              <a:t>   The checklist shows the required documents before, during and after Erasmus mobility.</a:t>
            </a:r>
          </a:p>
          <a:p>
            <a:pPr algn="just">
              <a:lnSpc>
                <a:spcPts val="2916"/>
              </a:lnSpc>
            </a:pPr>
          </a:p>
          <a:p>
            <a:pPr algn="just" marL="488632" indent="-244316" lvl="1">
              <a:lnSpc>
                <a:spcPts val="2916"/>
              </a:lnSpc>
              <a:buFont typeface="Arial"/>
              <a:buChar char="•"/>
            </a:pPr>
            <a:r>
              <a:rPr lang="en-US" sz="2700">
                <a:solidFill>
                  <a:srgbClr val="000000"/>
                </a:solidFill>
                <a:latin typeface="Arial"/>
                <a:ea typeface="Arial"/>
                <a:cs typeface="Arial"/>
                <a:sym typeface="Arial"/>
              </a:rPr>
              <a:t>It also helps you check any documents (If any documents are missing) before your Erasmus departure and return appointments with our Coordination Office.</a:t>
            </a:r>
          </a:p>
          <a:p>
            <a:pPr algn="just">
              <a:lnSpc>
                <a:spcPts val="2916"/>
              </a:lnSpc>
            </a:pPr>
          </a:p>
          <a:p>
            <a:pPr algn="just">
              <a:lnSpc>
                <a:spcPts val="2916"/>
              </a:lnSpc>
            </a:pPr>
          </a:p>
          <a:p>
            <a:pPr algn="l">
              <a:lnSpc>
                <a:spcPts val="2916"/>
              </a:lnSpc>
            </a:pPr>
            <a:r>
              <a:rPr lang="en-US" sz="2700" spc="-13">
                <a:solidFill>
                  <a:srgbClr val="000000"/>
                </a:solidFill>
                <a:latin typeface="Arial"/>
                <a:ea typeface="Arial"/>
                <a:cs typeface="Arial"/>
                <a:sym typeface="Arial"/>
              </a:rPr>
              <a:t>Link to access the Checklist: </a:t>
            </a:r>
            <a:r>
              <a:rPr lang="en-US" sz="2700" spc="-13" u="sng">
                <a:solidFill>
                  <a:srgbClr val="000000"/>
                </a:solidFill>
                <a:latin typeface="Arial"/>
                <a:ea typeface="Arial"/>
                <a:cs typeface="Arial"/>
                <a:sym typeface="Arial"/>
                <a:hlinkClick r:id="rId5" tooltip="https://international.deu.edu.tr/erasmus-k131/"/>
              </a:rPr>
              <a:t>https://international.deu.edu.tr/erasmus-k131/</a:t>
            </a:r>
          </a:p>
          <a:p>
            <a:pPr algn="l">
              <a:lnSpc>
                <a:spcPts val="2916"/>
              </a:lnSpc>
            </a:pPr>
          </a:p>
          <a:p>
            <a:pPr algn="l">
              <a:lnSpc>
                <a:spcPts val="2916"/>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314282" y="0"/>
            <a:ext cx="18288000" cy="861846"/>
            <a:chOff x="0" y="0"/>
            <a:chExt cx="24384000" cy="1149128"/>
          </a:xfrm>
        </p:grpSpPr>
        <p:sp>
          <p:nvSpPr>
            <p:cNvPr name="Freeform 4" id="4"/>
            <p:cNvSpPr/>
            <p:nvPr/>
          </p:nvSpPr>
          <p:spPr>
            <a:xfrm flipH="false" flipV="false" rot="0">
              <a:off x="0" y="0"/>
              <a:ext cx="24384000" cy="1149122"/>
            </a:xfrm>
            <a:custGeom>
              <a:avLst/>
              <a:gdLst/>
              <a:ahLst/>
              <a:cxnLst/>
              <a:rect r="r" b="b" t="t" l="l"/>
              <a:pathLst>
                <a:path h="1149122" w="24384000">
                  <a:moveTo>
                    <a:pt x="0" y="0"/>
                  </a:moveTo>
                  <a:lnTo>
                    <a:pt x="24384000" y="0"/>
                  </a:lnTo>
                  <a:lnTo>
                    <a:pt x="24384000" y="1149122"/>
                  </a:lnTo>
                  <a:lnTo>
                    <a:pt x="0" y="1149122"/>
                  </a:lnTo>
                  <a:close/>
                </a:path>
              </a:pathLst>
            </a:custGeom>
            <a:blipFill>
              <a:blip r:embed="rId4">
                <a:alphaModFix amt="0"/>
              </a:blip>
              <a:stretch>
                <a:fillRect l="0" t="-363465" r="0" b="-363466"/>
              </a:stretch>
            </a:blipFill>
          </p:spPr>
        </p:sp>
        <p:sp>
          <p:nvSpPr>
            <p:cNvPr name="TextBox 5" id="5"/>
            <p:cNvSpPr txBox="true"/>
            <p:nvPr/>
          </p:nvSpPr>
          <p:spPr>
            <a:xfrm>
              <a:off x="0" y="57150"/>
              <a:ext cx="24384000" cy="1091978"/>
            </a:xfrm>
            <a:prstGeom prst="rect">
              <a:avLst/>
            </a:prstGeom>
          </p:spPr>
          <p:txBody>
            <a:bodyPr anchor="b" rtlCol="false" tIns="0" lIns="0" bIns="0" rIns="0"/>
            <a:lstStyle/>
            <a:p>
              <a:pPr algn="l">
                <a:lnSpc>
                  <a:spcPts val="4860"/>
                </a:lnSpc>
              </a:pPr>
              <a:r>
                <a:rPr lang="en-US" sz="4500" b="true">
                  <a:solidFill>
                    <a:srgbClr val="FF0000"/>
                  </a:solidFill>
                  <a:latin typeface="Arial Nova Bold"/>
                  <a:ea typeface="Arial Nova Bold"/>
                  <a:cs typeface="Arial Nova Bold"/>
                  <a:sym typeface="Arial Nova Bold"/>
                </a:rPr>
                <a:t>Step </a:t>
              </a:r>
              <a:r>
                <a:rPr lang="en-US" sz="4500" b="true">
                  <a:solidFill>
                    <a:srgbClr val="FF0000"/>
                  </a:solidFill>
                  <a:latin typeface="Arial Nova Bold"/>
                  <a:ea typeface="Arial Nova Bold"/>
                  <a:cs typeface="Arial Nova Bold"/>
                  <a:sym typeface="Arial Nova Bold"/>
                </a:rPr>
                <a:t>1: Nomination</a:t>
              </a:r>
            </a:p>
          </p:txBody>
        </p:sp>
      </p:grpSp>
      <p:sp>
        <p:nvSpPr>
          <p:cNvPr name="TextBox 6" id="6"/>
          <p:cNvSpPr txBox="true"/>
          <p:nvPr/>
        </p:nvSpPr>
        <p:spPr>
          <a:xfrm rot="0">
            <a:off x="0" y="694900"/>
            <a:ext cx="17882278" cy="12680823"/>
          </a:xfrm>
          <a:prstGeom prst="rect">
            <a:avLst/>
          </a:prstGeom>
        </p:spPr>
        <p:txBody>
          <a:bodyPr anchor="t" rtlCol="false" tIns="0" lIns="0" bIns="0" rIns="0">
            <a:spAutoFit/>
          </a:bodyPr>
          <a:lstStyle/>
          <a:p>
            <a:pPr algn="l">
              <a:lnSpc>
                <a:spcPts val="2915"/>
              </a:lnSpc>
            </a:pPr>
          </a:p>
          <a:p>
            <a:pPr algn="l">
              <a:lnSpc>
                <a:spcPts val="2915"/>
              </a:lnSpc>
            </a:pPr>
            <a:r>
              <a:rPr lang="en-US" sz="2699">
                <a:solidFill>
                  <a:srgbClr val="000000"/>
                </a:solidFill>
                <a:latin typeface="Arial Nova"/>
                <a:ea typeface="Arial Nova"/>
                <a:cs typeface="Arial Nova"/>
                <a:sym typeface="Arial Nova"/>
              </a:rPr>
              <a:t>Nomination is the first step of the Erasmus process for all students.</a:t>
            </a:r>
          </a:p>
          <a:p>
            <a:pPr algn="l">
              <a:lnSpc>
                <a:spcPts val="2915"/>
              </a:lnSpc>
            </a:pPr>
          </a:p>
          <a:p>
            <a:pPr algn="l">
              <a:lnSpc>
                <a:spcPts val="2915"/>
              </a:lnSpc>
            </a:pPr>
            <a:r>
              <a:rPr lang="en-US" sz="2699">
                <a:solidFill>
                  <a:srgbClr val="000000"/>
                </a:solidFill>
                <a:latin typeface="Arial Nova"/>
                <a:ea typeface="Arial Nova"/>
                <a:cs typeface="Arial Nova"/>
                <a:sym typeface="Arial Nova"/>
              </a:rPr>
              <a:t>Nomination is the process of notifying the host institution about the student selected for Erasmus+ study mobility and s</a:t>
            </a:r>
            <a:r>
              <a:rPr lang="en-US" sz="2699">
                <a:solidFill>
                  <a:srgbClr val="000000"/>
                </a:solidFill>
                <a:latin typeface="Arial Nova"/>
                <a:ea typeface="Arial Nova"/>
                <a:cs typeface="Arial Nova"/>
                <a:sym typeface="Arial Nova"/>
              </a:rPr>
              <a:t>h</a:t>
            </a:r>
            <a:r>
              <a:rPr lang="en-US" sz="2699">
                <a:solidFill>
                  <a:srgbClr val="000000"/>
                </a:solidFill>
                <a:latin typeface="Arial Nova"/>
                <a:ea typeface="Arial Nova"/>
                <a:cs typeface="Arial Nova"/>
                <a:sym typeface="Arial Nova"/>
              </a:rPr>
              <a:t>aring the student’s information with the host institution.</a:t>
            </a:r>
          </a:p>
          <a:p>
            <a:pPr algn="l">
              <a:lnSpc>
                <a:spcPts val="2915"/>
              </a:lnSpc>
            </a:pPr>
          </a:p>
          <a:p>
            <a:pPr algn="l">
              <a:lnSpc>
                <a:spcPts val="2915"/>
              </a:lnSpc>
            </a:pPr>
            <a:r>
              <a:rPr lang="en-US" sz="2699">
                <a:solidFill>
                  <a:srgbClr val="000000"/>
                </a:solidFill>
                <a:latin typeface="Arial Nova"/>
                <a:ea typeface="Arial Nova"/>
                <a:cs typeface="Arial Nova"/>
                <a:sym typeface="Arial Nova"/>
              </a:rPr>
              <a:t>The nomination deadlines set by the host institution for incoming exchange students must be taken into consideration, as they usually differ for the Fall and Spring semesters.</a:t>
            </a:r>
          </a:p>
          <a:p>
            <a:pPr algn="l">
              <a:lnSpc>
                <a:spcPts val="2915"/>
              </a:lnSpc>
            </a:pPr>
          </a:p>
          <a:p>
            <a:pPr algn="l">
              <a:lnSpc>
                <a:spcPts val="2915"/>
              </a:lnSpc>
            </a:pPr>
            <a:r>
              <a:rPr lang="en-US" sz="2699">
                <a:solidFill>
                  <a:srgbClr val="FF0000"/>
                </a:solidFill>
                <a:latin typeface="Arial Nova"/>
                <a:ea typeface="Arial Nova"/>
                <a:cs typeface="Arial Nova"/>
                <a:sym typeface="Arial Nova"/>
              </a:rPr>
              <a:t>The nomination process must definitely be carried out by the relevant Erasmus Departmental Coordinator at DEU.</a:t>
            </a:r>
          </a:p>
          <a:p>
            <a:pPr algn="l">
              <a:lnSpc>
                <a:spcPts val="2915"/>
              </a:lnSpc>
            </a:pPr>
          </a:p>
          <a:p>
            <a:pPr algn="l">
              <a:lnSpc>
                <a:spcPts val="2915"/>
              </a:lnSpc>
            </a:pPr>
            <a:r>
              <a:rPr lang="en-US" sz="2699">
                <a:solidFill>
                  <a:srgbClr val="000000"/>
                </a:solidFill>
                <a:latin typeface="Arial Nova"/>
                <a:ea typeface="Arial Nova"/>
                <a:cs typeface="Arial Nova"/>
                <a:sym typeface="Arial Nova"/>
              </a:rPr>
              <a:t> Nomination may be completed by the coordinator either by sending an e-mail to the host institution or, if available, by using the online platform created by the host institution for this purpose.</a:t>
            </a:r>
          </a:p>
          <a:p>
            <a:pPr algn="l">
              <a:lnSpc>
                <a:spcPts val="2915"/>
              </a:lnSpc>
            </a:pPr>
          </a:p>
          <a:p>
            <a:pPr algn="l">
              <a:lnSpc>
                <a:spcPts val="2915"/>
              </a:lnSpc>
            </a:pPr>
            <a:r>
              <a:rPr lang="en-US" sz="2699">
                <a:solidFill>
                  <a:srgbClr val="000000"/>
                </a:solidFill>
                <a:latin typeface="Arial Nova"/>
                <a:ea typeface="Arial Nova"/>
                <a:cs typeface="Arial Nova"/>
                <a:sym typeface="Arial Nova"/>
              </a:rPr>
              <a:t> Before the nomination process, the student should not attempt to contact the host institution directly.</a:t>
            </a:r>
          </a:p>
          <a:p>
            <a:pPr algn="l">
              <a:lnSpc>
                <a:spcPts val="2915"/>
              </a:lnSpc>
            </a:pPr>
          </a:p>
          <a:p>
            <a:pPr algn="l">
              <a:lnSpc>
                <a:spcPts val="2915"/>
              </a:lnSpc>
            </a:pPr>
            <a:r>
              <a:rPr lang="en-US" sz="2699">
                <a:solidFill>
                  <a:srgbClr val="000000"/>
                </a:solidFill>
                <a:latin typeface="Arial Nova"/>
                <a:ea typeface="Arial Nova"/>
                <a:cs typeface="Arial Nova"/>
                <a:sym typeface="Arial Nova"/>
              </a:rPr>
              <a:t>After the nomination, the host institution contacts the student and shares information about the required documents, application deadlines, how to apply, accommodation options, insurance requirements and similar matters.</a:t>
            </a:r>
          </a:p>
          <a:p>
            <a:pPr algn="l">
              <a:lnSpc>
                <a:spcPts val="2915"/>
              </a:lnSpc>
            </a:pPr>
          </a:p>
          <a:p>
            <a:pPr algn="l">
              <a:lnSpc>
                <a:spcPts val="2915"/>
              </a:lnSpc>
            </a:pPr>
            <a:r>
              <a:rPr lang="en-US" sz="2699">
                <a:solidFill>
                  <a:srgbClr val="000000"/>
                </a:solidFill>
                <a:latin typeface="Arial Nova"/>
                <a:ea typeface="Arial Nova"/>
                <a:cs typeface="Arial Nova"/>
                <a:sym typeface="Arial Nova"/>
              </a:rPr>
              <a:t>The student must carefully read the information received from the host institution as well as the website of the International Office of the host institution, and must follow the necessary instructions.</a:t>
            </a:r>
          </a:p>
          <a:p>
            <a:pPr algn="l">
              <a:lnSpc>
                <a:spcPts val="2915"/>
              </a:lnSpc>
            </a:pPr>
          </a:p>
          <a:p>
            <a:pPr algn="l">
              <a:lnSpc>
                <a:spcPts val="2915"/>
              </a:lnSpc>
            </a:pPr>
          </a:p>
          <a:p>
            <a:pPr algn="l">
              <a:lnSpc>
                <a:spcPts val="2915"/>
              </a:lnSpc>
            </a:pPr>
          </a:p>
          <a:p>
            <a:pPr algn="l">
              <a:lnSpc>
                <a:spcPts val="2915"/>
              </a:lnSpc>
            </a:pPr>
          </a:p>
          <a:p>
            <a:pPr algn="l">
              <a:lnSpc>
                <a:spcPts val="2915"/>
              </a:lnSpc>
            </a:pPr>
          </a:p>
          <a:p>
            <a:pPr algn="l">
              <a:lnSpc>
                <a:spcPts val="2915"/>
              </a:lnSpc>
            </a:pPr>
          </a:p>
          <a:p>
            <a:pPr algn="l">
              <a:lnSpc>
                <a:spcPts val="2915"/>
              </a:lnSpc>
            </a:pPr>
          </a:p>
          <a:p>
            <a:pPr algn="l">
              <a:lnSpc>
                <a:spcPts val="2915"/>
              </a:lnSpc>
            </a:pPr>
          </a:p>
          <a:p>
            <a:pPr algn="l">
              <a:lnSpc>
                <a:spcPts val="2915"/>
              </a:lnSpc>
            </a:pPr>
          </a:p>
          <a:p>
            <a:pPr algn="l">
              <a:lnSpc>
                <a:spcPts val="2915"/>
              </a:lnSpc>
            </a:pPr>
          </a:p>
          <a:p>
            <a:pPr algn="l">
              <a:lnSpc>
                <a:spcPts val="2915"/>
              </a:lnSpc>
            </a:pPr>
          </a:p>
          <a:p>
            <a:pPr algn="l">
              <a:lnSpc>
                <a:spcPts val="2915"/>
              </a:lnSpc>
            </a:pPr>
          </a:p>
          <a:p>
            <a:pPr algn="l">
              <a:lnSpc>
                <a:spcPts val="2915"/>
              </a:lnSpc>
            </a:pPr>
          </a:p>
          <a:p>
            <a:pPr algn="just">
              <a:lnSpc>
                <a:spcPts val="2915"/>
              </a:lnSpc>
            </a:pPr>
          </a:p>
        </p:txBody>
      </p:sp>
      <p:grpSp>
        <p:nvGrpSpPr>
          <p:cNvPr name="Group 7" id="7"/>
          <p:cNvGrpSpPr/>
          <p:nvPr/>
        </p:nvGrpSpPr>
        <p:grpSpPr>
          <a:xfrm rot="0">
            <a:off x="8552507" y="8711575"/>
            <a:ext cx="1353512" cy="1365247"/>
            <a:chOff x="0" y="0"/>
            <a:chExt cx="1804683" cy="1820329"/>
          </a:xfrm>
        </p:grpSpPr>
        <p:sp>
          <p:nvSpPr>
            <p:cNvPr name="Freeform 8" id="8"/>
            <p:cNvSpPr/>
            <p:nvPr/>
          </p:nvSpPr>
          <p:spPr>
            <a:xfrm flipH="false" flipV="false" rot="0">
              <a:off x="0" y="0"/>
              <a:ext cx="1804670" cy="1820291"/>
            </a:xfrm>
            <a:custGeom>
              <a:avLst/>
              <a:gdLst/>
              <a:ahLst/>
              <a:cxnLst/>
              <a:rect r="r" b="b" t="t" l="l"/>
              <a:pathLst>
                <a:path h="1820291" w="1804670">
                  <a:moveTo>
                    <a:pt x="0" y="0"/>
                  </a:moveTo>
                  <a:lnTo>
                    <a:pt x="1804670" y="0"/>
                  </a:lnTo>
                  <a:lnTo>
                    <a:pt x="1804670" y="1820291"/>
                  </a:lnTo>
                  <a:lnTo>
                    <a:pt x="0" y="1820291"/>
                  </a:lnTo>
                  <a:close/>
                </a:path>
              </a:pathLst>
            </a:custGeom>
            <a:blipFill>
              <a:blip r:embed="rId5"/>
              <a:stretch>
                <a:fillRect l="-4859" t="0" r="-4860" b="-2"/>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DAHOT1sZ1Ro</dc:identifier>
  <dcterms:modified xsi:type="dcterms:W3CDTF">2011-08-01T06:04:30Z</dcterms:modified>
  <cp:revision>1</cp:revision>
  <dc:title>gayee final revize2  DEU-ERASMUS-OGRENIM-ORYANTASYON-TOPLANTISI-2026-2027.pptx</dc:title>
</cp:coreProperties>
</file>